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24"/>
  </p:notesMasterIdLst>
  <p:sldIdLst>
    <p:sldId id="265" r:id="rId3"/>
    <p:sldId id="262" r:id="rId4"/>
    <p:sldId id="263" r:id="rId5"/>
    <p:sldId id="268" r:id="rId6"/>
    <p:sldId id="269" r:id="rId7"/>
    <p:sldId id="270" r:id="rId8"/>
    <p:sldId id="287" r:id="rId9"/>
    <p:sldId id="288" r:id="rId10"/>
    <p:sldId id="289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81" r:id="rId20"/>
    <p:sldId id="282" r:id="rId21"/>
    <p:sldId id="283" r:id="rId22"/>
    <p:sldId id="290" r:id="rId23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91207" autoAdjust="0"/>
  </p:normalViewPr>
  <p:slideViewPr>
    <p:cSldViewPr snapToGrid="0">
      <p:cViewPr varScale="1">
        <p:scale>
          <a:sx n="75" d="100"/>
          <a:sy n="75" d="100"/>
        </p:scale>
        <p:origin x="1384" y="3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199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15D227-FAA4-462E-85B6-D7914CD4F428}" type="datetimeFigureOut">
              <a:rPr lang="en-GB" smtClean="0"/>
              <a:t>22/11/2024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B995D3-E8E7-4C07-9610-4BF16BD02FB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7080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3992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6600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72360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3028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46584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 smtClean="0"/>
              <a:t>We use this Speed Sounds chart in Phonics</a:t>
            </a:r>
            <a:r>
              <a:rPr lang="en-US" baseline="0" dirty="0" smtClean="0"/>
              <a:t> </a:t>
            </a:r>
            <a:r>
              <a:rPr lang="en-US" dirty="0" smtClean="0"/>
              <a:t>lessons.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 smtClean="0"/>
              <a:t>It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shows the most common graphemes for each sound.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box is a sound box showing different ways to read and write the sound. </a:t>
            </a:r>
            <a:r>
              <a:rPr lang="en-US" sz="1200" b="0" i="1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Demo the ‘f’ sound box with examples of words ‘fun’, ‘huff’, ‘photo’ and the  ‘or’ sound box with examples of words ‘or’, ‘door’, ‘more’, ‘dawn’, ‘author’.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48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19202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814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3569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0856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4630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278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66698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36722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5832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92433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8447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038"/>
            <a:ext cx="6858000" cy="199072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963"/>
            <a:ext cx="6858000" cy="137953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563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890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5575"/>
            <a:ext cx="7886700" cy="23764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288"/>
            <a:ext cx="7886700" cy="12509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768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0825"/>
            <a:ext cx="3867150" cy="36274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0825"/>
            <a:ext cx="3867150" cy="36274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884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401763"/>
            <a:ext cx="3868737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087563"/>
            <a:ext cx="3868737" cy="30702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401763"/>
            <a:ext cx="3887788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788" cy="30702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295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111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584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461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509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766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800"/>
            <a:ext cx="1971675" cy="48434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5762625" cy="484346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4882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22/11/2024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01326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2CF56-4AD7-4BCB-A95F-47BFEE0896C7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0C92-D089-461C-95E4-79398E5D740E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ounded Rectangle 7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ounded Rectangle 8"/>
          <p:cNvSpPr/>
          <p:nvPr userDrawn="1"/>
        </p:nvSpPr>
        <p:spPr>
          <a:xfrm>
            <a:off x="220337" y="198304"/>
            <a:ext cx="8736376" cy="4907096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316179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9012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22/11/2024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96953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22/11/2024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03959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22/11/2024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22670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22/11/2024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38940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22/11/2024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18476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22/11/2024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97769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22/11/2024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3791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22/11/2024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00262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22/11/2024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78763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ounded Rectangle 8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3110" y="3644119"/>
            <a:ext cx="2990591" cy="1686780"/>
          </a:xfrm>
          <a:prstGeom prst="rect">
            <a:avLst/>
          </a:prstGeom>
        </p:spPr>
      </p:pic>
      <p:sp>
        <p:nvSpPr>
          <p:cNvPr id="11" name="Rounded Rectangle 10"/>
          <p:cNvSpPr/>
          <p:nvPr userDrawn="1"/>
        </p:nvSpPr>
        <p:spPr>
          <a:xfrm>
            <a:off x="220337" y="198304"/>
            <a:ext cx="8736376" cy="3150824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13" name="TextBox 12"/>
          <p:cNvSpPr txBox="1"/>
          <p:nvPr userDrawn="1"/>
        </p:nvSpPr>
        <p:spPr>
          <a:xfrm>
            <a:off x="5133860" y="2333465"/>
            <a:ext cx="3701666" cy="1015663"/>
          </a:xfrm>
          <a:prstGeom prst="rect">
            <a:avLst/>
          </a:prstGeom>
          <a:noFill/>
          <a:effectLst>
            <a:outerShdw blurRad="635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Phonics</a:t>
            </a:r>
            <a:endParaRPr lang="en-GB" sz="6000" b="1" dirty="0">
              <a:solidFill>
                <a:srgbClr val="FF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7356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81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1206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422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8453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2166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3662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754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327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8826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836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9303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3343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5214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3742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1009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491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2543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0419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412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5051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ounded Rectangle 7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ounded Rectangle 8"/>
          <p:cNvSpPr/>
          <p:nvPr userDrawn="1"/>
        </p:nvSpPr>
        <p:spPr>
          <a:xfrm>
            <a:off x="220337" y="198304"/>
            <a:ext cx="8736376" cy="4907096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316179"/>
            <a:ext cx="1679585" cy="94733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21355"/>
            <a:ext cx="7886700" cy="2963560"/>
          </a:xfrm>
        </p:spPr>
        <p:txBody>
          <a:bodyPr/>
          <a:lstStyle>
            <a:lvl1pPr>
              <a:defRPr sz="2800">
                <a:latin typeface="+mn-lt"/>
              </a:defRPr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17570" y="304271"/>
            <a:ext cx="3997779" cy="1104636"/>
          </a:xfrm>
          <a:effectLst>
            <a:outerShdw blurRad="50800" dist="381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3931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ounded Rectangle 7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ounded Rectangle 19"/>
          <p:cNvSpPr/>
          <p:nvPr userDrawn="1"/>
        </p:nvSpPr>
        <p:spPr>
          <a:xfrm>
            <a:off x="220337" y="198304"/>
            <a:ext cx="8736376" cy="4907096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316179"/>
            <a:ext cx="1679585" cy="947334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17570" y="304271"/>
            <a:ext cx="3997779" cy="1104636"/>
          </a:xfrm>
          <a:effectLst>
            <a:outerShdw blurRad="50800" dist="381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744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ounded Rectangle 8"/>
          <p:cNvSpPr/>
          <p:nvPr userDrawn="1"/>
        </p:nvSpPr>
        <p:spPr>
          <a:xfrm>
            <a:off x="220337" y="198304"/>
            <a:ext cx="8736376" cy="4907096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98202"/>
            <a:ext cx="7886700" cy="1104636"/>
          </a:xfrm>
          <a:effectLst>
            <a:outerShdw blurRad="508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Autofit/>
          </a:bodyPr>
          <a:lstStyle>
            <a:lvl1pPr>
              <a:defRPr sz="125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65568" y="1011084"/>
            <a:ext cx="4145246" cy="233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5980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34" Type="http://schemas.openxmlformats.org/officeDocument/2006/relationships/slideLayout" Target="../slideLayouts/slideLayout45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33" Type="http://schemas.openxmlformats.org/officeDocument/2006/relationships/slideLayout" Target="../slideLayouts/slideLayout44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29" Type="http://schemas.openxmlformats.org/officeDocument/2006/relationships/slideLayout" Target="../slideLayouts/slideLayout40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32" Type="http://schemas.openxmlformats.org/officeDocument/2006/relationships/slideLayout" Target="../slideLayouts/slideLayout43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36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31" Type="http://schemas.openxmlformats.org/officeDocument/2006/relationships/slideLayout" Target="../slideLayouts/slideLayout4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slideLayout" Target="../slideLayouts/slideLayout41.xml"/><Relationship Id="rId35" Type="http://schemas.openxmlformats.org/officeDocument/2006/relationships/slideLayout" Target="../slideLayouts/slideLayout46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4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20825"/>
            <a:ext cx="7886700" cy="3627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29ADE-7440-4820-B1AB-2DC0A6D5F783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990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21354"/>
            <a:ext cx="7886700" cy="3626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06BE3-16A4-4D34-9651-8E1CB4D7D445}" type="datetimeFigureOut">
              <a:rPr lang="en-GB" smtClean="0"/>
              <a:t>22/11/2024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6959"/>
            <a:ext cx="30861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6615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  <p:sldLayoutId id="2147483714" r:id="rId18"/>
    <p:sldLayoutId id="2147483715" r:id="rId19"/>
    <p:sldLayoutId id="2147483716" r:id="rId20"/>
    <p:sldLayoutId id="2147483717" r:id="rId21"/>
    <p:sldLayoutId id="2147483718" r:id="rId22"/>
    <p:sldLayoutId id="2147483719" r:id="rId23"/>
    <p:sldLayoutId id="2147483720" r:id="rId24"/>
    <p:sldLayoutId id="2147483721" r:id="rId25"/>
    <p:sldLayoutId id="2147483722" r:id="rId26"/>
    <p:sldLayoutId id="2147483723" r:id="rId27"/>
    <p:sldLayoutId id="2147483724" r:id="rId28"/>
    <p:sldLayoutId id="2147483725" r:id="rId29"/>
    <p:sldLayoutId id="2147483726" r:id="rId30"/>
    <p:sldLayoutId id="2147483727" r:id="rId31"/>
    <p:sldLayoutId id="2147483728" r:id="rId32"/>
    <p:sldLayoutId id="2147483674" r:id="rId33"/>
    <p:sldLayoutId id="2147483675" r:id="rId34"/>
    <p:sldLayoutId id="2147483676" r:id="rId3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yln6PpV1G1I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uthmiskin.com/en/find-out-more/parents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2.xml"/><Relationship Id="rId5" Type="http://schemas.openxmlformats.org/officeDocument/2006/relationships/hyperlink" Target="https://home.oxfordowl.co.uk/reading/" TargetMode="External"/><Relationship Id="rId4" Type="http://schemas.openxmlformats.org/officeDocument/2006/relationships/hyperlink" Target="https://home.oxfordowl.co.uk/reading/reading-schemes-oxford-levels/read-write-inc-phonics-guide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education.com/parent-pupil-resources/maths/home-learning" TargetMode="External"/><Relationship Id="rId2" Type="http://schemas.openxmlformats.org/officeDocument/2006/relationships/hyperlink" Target="https://whiteroseeducation.com/parent-pupil-resources/maths/maths-with-michael" TargetMode="External"/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46573" y="3437262"/>
            <a:ext cx="3657601" cy="369332"/>
          </a:xfrm>
          <a:prstGeom prst="rect">
            <a:avLst/>
          </a:prstGeom>
          <a:noFill/>
          <a:effectLst>
            <a:outerShdw blurRad="50800" dist="381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solidFill>
                  <a:srgbClr val="FF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Kensworth</a:t>
            </a:r>
            <a:r>
              <a:rPr lang="en-GB" b="1" dirty="0" smtClean="0">
                <a:solidFill>
                  <a:srgbClr val="FF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CE Academy</a:t>
            </a:r>
            <a:endParaRPr lang="en-GB" b="1" dirty="0">
              <a:solidFill>
                <a:srgbClr val="FF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77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Callout 4"/>
          <p:cNvSpPr/>
          <p:nvPr/>
        </p:nvSpPr>
        <p:spPr>
          <a:xfrm>
            <a:off x="1886534" y="761185"/>
            <a:ext cx="5463390" cy="3289954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Reminder…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40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932170" y="214073"/>
            <a:ext cx="5369176" cy="686593"/>
          </a:xfrm>
        </p:spPr>
        <p:txBody>
          <a:bodyPr/>
          <a:lstStyle/>
          <a:p>
            <a:r>
              <a:rPr lang="en-US" sz="3600" dirty="0"/>
              <a:t>Sound Pronunciation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4424" y="1426155"/>
            <a:ext cx="78855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It is important that we use pure sounds, such as ‘s’ not ‘</a:t>
            </a:r>
            <a:r>
              <a:rPr lang="en-US" sz="2800" dirty="0" err="1"/>
              <a:t>suh</a:t>
            </a:r>
            <a:r>
              <a:rPr lang="en-US" sz="2800" dirty="0"/>
              <a:t>’, so that your child will be able to blend the sounds into </a:t>
            </a:r>
            <a:r>
              <a:rPr lang="en-US" sz="2800" dirty="0" smtClean="0"/>
              <a:t>words</a:t>
            </a:r>
          </a:p>
          <a:p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>
                <a:hlinkClick r:id="rId3"/>
              </a:rPr>
              <a:t>https://</a:t>
            </a:r>
            <a:r>
              <a:rPr lang="en-US" sz="2800" dirty="0" smtClean="0">
                <a:hlinkClick r:id="rId3"/>
              </a:rPr>
              <a:t>youtu.be/yln6PpV1G1I</a:t>
            </a:r>
            <a:endParaRPr lang="en-US" sz="2800" dirty="0" smtClean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8458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56855" y="207092"/>
            <a:ext cx="5292770" cy="731587"/>
          </a:xfrm>
        </p:spPr>
        <p:txBody>
          <a:bodyPr/>
          <a:lstStyle/>
          <a:p>
            <a:r>
              <a:rPr lang="en-US" sz="3600" dirty="0"/>
              <a:t>Systematic Approach</a:t>
            </a:r>
            <a:endParaRPr lang="en-GB" sz="3600" dirty="0">
              <a:cs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607362" y="1722809"/>
            <a:ext cx="1943404" cy="2142449"/>
            <a:chOff x="743248" y="2088654"/>
            <a:chExt cx="2266950" cy="2710882"/>
          </a:xfrm>
        </p:grpSpPr>
        <p:sp>
          <p:nvSpPr>
            <p:cNvPr id="7" name="Rectangle 6"/>
            <p:cNvSpPr/>
            <p:nvPr/>
          </p:nvSpPr>
          <p:spPr>
            <a:xfrm rot="1578922">
              <a:off x="895106" y="367558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n</a:t>
              </a:r>
              <a:r>
                <a:rPr lang="en-GB" sz="4800" dirty="0" smtClean="0">
                  <a:solidFill>
                    <a:schemeClr val="tx1"/>
                  </a:solidFill>
                </a:rPr>
                <a:t> </a:t>
              </a:r>
              <a:endParaRPr lang="en-GB" sz="4800" dirty="0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 rot="21327025">
              <a:off x="1424285" y="3264991"/>
              <a:ext cx="727075" cy="112236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968798" y="262046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43248" y="2939554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d</a:t>
              </a:r>
            </a:p>
          </p:txBody>
        </p:sp>
        <p:pic>
          <p:nvPicPr>
            <p:cNvPr id="12" name="Picture 29" descr="SpeedSoundM.jpg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15261">
              <a:off x="819448" y="2137866"/>
              <a:ext cx="647700" cy="965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3" name="Picture 31" descr="SpeedSoundS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2564904"/>
              <a:ext cx="639762" cy="9906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4" name="Picture 36" descr="SpeedSoundA.jp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662277">
              <a:off x="2240260" y="2088654"/>
              <a:ext cx="633413" cy="8699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5" name="Rectangle 14"/>
            <p:cNvSpPr/>
            <p:nvPr/>
          </p:nvSpPr>
          <p:spPr>
            <a:xfrm rot="1935871">
              <a:off x="2284710" y="3228479"/>
              <a:ext cx="725488" cy="1122362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t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316075" y="1817051"/>
            <a:ext cx="2589622" cy="1020870"/>
            <a:chOff x="5179992" y="2034094"/>
            <a:chExt cx="3002823" cy="1221873"/>
          </a:xfrm>
        </p:grpSpPr>
        <p:sp>
          <p:nvSpPr>
            <p:cNvPr id="26" name="Text Box 12"/>
            <p:cNvSpPr txBox="1">
              <a:spLocks noChangeArrowheads="1"/>
            </p:cNvSpPr>
            <p:nvPr/>
          </p:nvSpPr>
          <p:spPr bwMode="auto">
            <a:xfrm rot="265183">
              <a:off x="5179992" y="2322235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mat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27" name="Text Box 12"/>
            <p:cNvSpPr txBox="1">
              <a:spLocks noChangeArrowheads="1"/>
            </p:cNvSpPr>
            <p:nvPr/>
          </p:nvSpPr>
          <p:spPr bwMode="auto">
            <a:xfrm rot="20122171">
              <a:off x="6130365" y="2671191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sad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28" name="Text Box 12"/>
            <p:cNvSpPr txBox="1">
              <a:spLocks noChangeArrowheads="1"/>
            </p:cNvSpPr>
            <p:nvPr/>
          </p:nvSpPr>
          <p:spPr bwMode="auto">
            <a:xfrm rot="265183">
              <a:off x="6692152" y="2034094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946586" y="2839424"/>
            <a:ext cx="3189513" cy="1956775"/>
            <a:chOff x="1707744" y="4716562"/>
            <a:chExt cx="2997129" cy="1759883"/>
          </a:xfrm>
        </p:grpSpPr>
        <p:pic>
          <p:nvPicPr>
            <p:cNvPr id="30" name="Picture 28" descr="Tabthecat.jp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926" y="4912971"/>
              <a:ext cx="991947" cy="650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33" descr="Tomthumb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9525" y="5539479"/>
              <a:ext cx="1141184" cy="688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4" descr="Chips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354" y="5183380"/>
              <a:ext cx="1078763" cy="760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79" descr="Lookout.jp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629" y="4899220"/>
              <a:ext cx="1009856" cy="599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8" descr="C:\Users\Davina\Pictures\RWI\RedDittyBook.gif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3696" y="4716562"/>
              <a:ext cx="1050925" cy="698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48" descr="Toad.jp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7744" y="5492745"/>
              <a:ext cx="1173610" cy="694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42" descr="Thejarofoil.jp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1755" y="5897717"/>
              <a:ext cx="999197" cy="578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18497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0700" r="-30700"/>
          <a:stretch>
            <a:fillRect/>
          </a:stretch>
        </p:blipFill>
        <p:spPr bwMode="auto">
          <a:xfrm>
            <a:off x="1529028" y="870103"/>
            <a:ext cx="7200697" cy="4201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46025" y="183510"/>
            <a:ext cx="5175212" cy="686593"/>
          </a:xfrm>
        </p:spPr>
        <p:txBody>
          <a:bodyPr/>
          <a:lstStyle/>
          <a:p>
            <a:r>
              <a:rPr lang="en-US" sz="3600" dirty="0"/>
              <a:t>Simple Speed Sounds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10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32168" y="213143"/>
            <a:ext cx="5895649" cy="686593"/>
          </a:xfrm>
        </p:spPr>
        <p:txBody>
          <a:bodyPr/>
          <a:lstStyle/>
          <a:p>
            <a:r>
              <a:rPr lang="en-US" sz="3600" dirty="0">
                <a:ea typeface="Arial"/>
                <a:cs typeface="Arial"/>
                <a:sym typeface="Arial"/>
              </a:rPr>
              <a:t>Speed Sounds Chart</a:t>
            </a:r>
            <a:endParaRPr lang="en-GB" sz="3600" dirty="0">
              <a:cs typeface="Arial" panose="020B0604020202020204" pitchFamily="34" charset="0"/>
            </a:endParaRPr>
          </a:p>
        </p:txBody>
      </p:sp>
      <p:pic>
        <p:nvPicPr>
          <p:cNvPr id="6" name="Shape 255"/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 l="-35034" r="-35034"/>
          <a:stretch/>
        </p:blipFill>
        <p:spPr>
          <a:xfrm>
            <a:off x="1219200" y="899736"/>
            <a:ext cx="8100580" cy="4184881"/>
          </a:xfrm>
          <a:prstGeom prst="rect">
            <a:avLst/>
          </a:prstGeom>
          <a:noFill/>
          <a:ln>
            <a:noFill/>
          </a:ln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537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804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833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991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897659" y="210938"/>
            <a:ext cx="6699213" cy="1095331"/>
          </a:xfrm>
        </p:spPr>
        <p:txBody>
          <a:bodyPr/>
          <a:lstStyle/>
          <a:p>
            <a:r>
              <a:rPr lang="en-US" sz="3600" dirty="0"/>
              <a:t>Blending Using Fred Talk, Including Fred Talk Games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156380" y="1698887"/>
            <a:ext cx="2098143" cy="2509018"/>
            <a:chOff x="743248" y="2088654"/>
            <a:chExt cx="2266950" cy="2710882"/>
          </a:xfrm>
        </p:grpSpPr>
        <p:sp>
          <p:nvSpPr>
            <p:cNvPr id="8" name="Rectangle 7"/>
            <p:cNvSpPr/>
            <p:nvPr/>
          </p:nvSpPr>
          <p:spPr>
            <a:xfrm rot="1578922">
              <a:off x="895106" y="367558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n</a:t>
              </a:r>
              <a:r>
                <a:rPr lang="en-GB" sz="4800" dirty="0" smtClean="0">
                  <a:solidFill>
                    <a:schemeClr val="tx1"/>
                  </a:solidFill>
                </a:rPr>
                <a:t> </a:t>
              </a:r>
              <a:endParaRPr lang="en-GB" sz="4800" dirty="0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 rot="21327025">
              <a:off x="1424285" y="3264991"/>
              <a:ext cx="727075" cy="112236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968798" y="262046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43248" y="2939554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d</a:t>
              </a:r>
            </a:p>
          </p:txBody>
        </p:sp>
        <p:pic>
          <p:nvPicPr>
            <p:cNvPr id="12" name="Picture 29" descr="SpeedSoundM.jpg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15261">
              <a:off x="819448" y="2137866"/>
              <a:ext cx="647700" cy="965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3" name="Picture 31" descr="SpeedSoundS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2564904"/>
              <a:ext cx="639762" cy="9906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4" name="Picture 36" descr="SpeedSoundA.jp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662277">
              <a:off x="2240260" y="2088654"/>
              <a:ext cx="633413" cy="8699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5" name="Rectangle 14"/>
            <p:cNvSpPr/>
            <p:nvPr/>
          </p:nvSpPr>
          <p:spPr>
            <a:xfrm rot="1935871">
              <a:off x="2284710" y="3228479"/>
              <a:ext cx="725488" cy="1122362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t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770803" y="2486425"/>
            <a:ext cx="2589622" cy="1020870"/>
            <a:chOff x="5179992" y="2034094"/>
            <a:chExt cx="3002823" cy="1221873"/>
          </a:xfrm>
        </p:grpSpPr>
        <p:sp>
          <p:nvSpPr>
            <p:cNvPr id="17" name="Text Box 12"/>
            <p:cNvSpPr txBox="1">
              <a:spLocks noChangeArrowheads="1"/>
            </p:cNvSpPr>
            <p:nvPr/>
          </p:nvSpPr>
          <p:spPr bwMode="auto">
            <a:xfrm rot="265183">
              <a:off x="5179992" y="2322235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mat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18" name="Text Box 12"/>
            <p:cNvSpPr txBox="1">
              <a:spLocks noChangeArrowheads="1"/>
            </p:cNvSpPr>
            <p:nvPr/>
          </p:nvSpPr>
          <p:spPr bwMode="auto">
            <a:xfrm rot="20122171">
              <a:off x="6130365" y="2671191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sad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19" name="Text Box 12"/>
            <p:cNvSpPr txBox="1">
              <a:spLocks noChangeArrowheads="1"/>
            </p:cNvSpPr>
            <p:nvPr/>
          </p:nvSpPr>
          <p:spPr bwMode="auto">
            <a:xfrm rot="265183">
              <a:off x="6692152" y="2034094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61663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46024" y="210306"/>
            <a:ext cx="2432013" cy="686593"/>
          </a:xfrm>
        </p:spPr>
        <p:txBody>
          <a:bodyPr/>
          <a:lstStyle/>
          <a:p>
            <a:r>
              <a:rPr lang="en-US" sz="3600" dirty="0"/>
              <a:t>Fred Talk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602" b="-12602"/>
          <a:stretch>
            <a:fillRect/>
          </a:stretch>
        </p:blipFill>
        <p:spPr>
          <a:xfrm>
            <a:off x="1028336" y="896899"/>
            <a:ext cx="7088520" cy="4135824"/>
          </a:xfrm>
          <a:prstGeom prst="rect">
            <a:avLst/>
          </a:prstGeo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5788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32169" y="199288"/>
            <a:ext cx="2889213" cy="686593"/>
          </a:xfrm>
        </p:spPr>
        <p:txBody>
          <a:bodyPr/>
          <a:lstStyle/>
          <a:p>
            <a:r>
              <a:rPr lang="en-US" sz="3600" dirty="0" smtClean="0"/>
              <a:t>Storybooks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662">
            <a:off x="521434" y="1218834"/>
            <a:ext cx="2313872" cy="23138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839" y="2505736"/>
            <a:ext cx="2148553" cy="22956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059" y="2086239"/>
            <a:ext cx="2502769" cy="25027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489" y="199288"/>
            <a:ext cx="3072768" cy="215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56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55602" y="683104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What should my child read at home?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68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23510" y="180110"/>
            <a:ext cx="6777144" cy="1052945"/>
          </a:xfrm>
        </p:spPr>
        <p:txBody>
          <a:bodyPr/>
          <a:lstStyle/>
          <a:p>
            <a:r>
              <a:rPr lang="en-US" sz="3600" dirty="0"/>
              <a:t>Picture Books And Anything That Interests Them!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9141" y="2493818"/>
            <a:ext cx="1988284" cy="23945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78012">
            <a:off x="1349507" y="1641594"/>
            <a:ext cx="1955339" cy="27157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28769">
            <a:off x="5044239" y="1651320"/>
            <a:ext cx="2360357" cy="2935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68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Callout 4"/>
          <p:cNvSpPr/>
          <p:nvPr/>
        </p:nvSpPr>
        <p:spPr>
          <a:xfrm>
            <a:off x="1916265" y="684133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How does Read Write Inc. teach spelling?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62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8545" r="-78545"/>
          <a:stretch>
            <a:fillRect/>
          </a:stretch>
        </p:blipFill>
        <p:spPr>
          <a:xfrm>
            <a:off x="808438" y="1169042"/>
            <a:ext cx="7476581" cy="3416472"/>
          </a:xfrm>
        </p:spPr>
      </p:pic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46023" y="199820"/>
            <a:ext cx="3124740" cy="686593"/>
          </a:xfrm>
        </p:spPr>
        <p:txBody>
          <a:bodyPr/>
          <a:lstStyle/>
          <a:p>
            <a:r>
              <a:rPr lang="en-US" sz="3600" dirty="0"/>
              <a:t>Fred Fingers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31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Callout 4"/>
          <p:cNvSpPr/>
          <p:nvPr/>
        </p:nvSpPr>
        <p:spPr>
          <a:xfrm>
            <a:off x="1870938" y="684135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How can I help at home?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10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81175" y="1342888"/>
            <a:ext cx="7885508" cy="3448280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sz="3000" dirty="0"/>
              <a:t>Read</a:t>
            </a:r>
            <a:r>
              <a:rPr lang="en-GB" sz="3000" b="1" dirty="0"/>
              <a:t> </a:t>
            </a:r>
            <a:r>
              <a:rPr lang="en-GB" sz="3000" i="1" dirty="0"/>
              <a:t>to</a:t>
            </a:r>
            <a:r>
              <a:rPr lang="en-GB" sz="3000" dirty="0"/>
              <a:t> your children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sz="3000" dirty="0"/>
              <a:t>Ask lots of questions and share opinions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sz="3000" dirty="0"/>
              <a:t>Use a RWI support pack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endParaRPr lang="en-GB" sz="3000" dirty="0"/>
          </a:p>
          <a:p>
            <a:pPr>
              <a:lnSpc>
                <a:spcPct val="100000"/>
              </a:lnSpc>
            </a:pPr>
            <a:endParaRPr lang="en-GB" sz="3000" dirty="0"/>
          </a:p>
          <a:p>
            <a:pPr marL="0" indent="0">
              <a:buNone/>
            </a:pPr>
            <a:r>
              <a:rPr lang="en-GB" sz="3000" dirty="0"/>
              <a:t>You're never too old, too wacky, too wild, to pick up a book and read to a child.</a:t>
            </a:r>
          </a:p>
          <a:p>
            <a:pPr marL="0" indent="0" algn="r">
              <a:buNone/>
            </a:pPr>
            <a:r>
              <a:rPr lang="en-US" sz="3000" i="1" dirty="0" err="1"/>
              <a:t>Dr</a:t>
            </a:r>
            <a:r>
              <a:rPr lang="en-US" sz="3000" i="1" dirty="0"/>
              <a:t> Seuss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18315" y="199820"/>
            <a:ext cx="2778376" cy="686593"/>
          </a:xfrm>
        </p:spPr>
        <p:txBody>
          <a:bodyPr/>
          <a:lstStyle/>
          <a:p>
            <a:r>
              <a:rPr lang="en-US" sz="3600" dirty="0" err="1" smtClean="0"/>
              <a:t>Storytime</a:t>
            </a:r>
            <a:endParaRPr lang="en-GB" sz="36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224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574424" y="1619840"/>
            <a:ext cx="7885508" cy="3062995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Arial"/>
              <a:buChar char="•"/>
            </a:pPr>
            <a:r>
              <a:rPr lang="en-US" sz="3000" dirty="0"/>
              <a:t>Pure sounds</a:t>
            </a:r>
          </a:p>
          <a:p>
            <a:pPr marL="457200" indent="-457200">
              <a:buFont typeface="Arial"/>
              <a:buChar char="•"/>
            </a:pPr>
            <a:endParaRPr lang="en-US" sz="3000" dirty="0"/>
          </a:p>
          <a:p>
            <a:pPr marL="457200" indent="-457200">
              <a:buFont typeface="Arial"/>
              <a:buChar char="•"/>
            </a:pPr>
            <a:r>
              <a:rPr lang="en-US" sz="3000" dirty="0"/>
              <a:t>Fred Talk</a:t>
            </a:r>
          </a:p>
          <a:p>
            <a:pPr marL="457200" indent="-457200">
              <a:buFont typeface="Arial"/>
              <a:buChar char="•"/>
            </a:pPr>
            <a:endParaRPr lang="en-US" sz="3000" dirty="0"/>
          </a:p>
          <a:p>
            <a:pPr marL="457200" indent="-457200">
              <a:buFont typeface="Arial"/>
              <a:buChar char="•"/>
            </a:pPr>
            <a:r>
              <a:rPr lang="en-US" sz="3000" dirty="0"/>
              <a:t>Fred Fingers</a:t>
            </a:r>
          </a:p>
          <a:p>
            <a:pPr marL="457200" indent="-457200">
              <a:buFont typeface="Arial"/>
              <a:buChar char="•"/>
            </a:pPr>
            <a:endParaRPr lang="en-US" sz="3000" dirty="0"/>
          </a:p>
          <a:p>
            <a:pPr marL="457200" indent="-457200">
              <a:buFont typeface="Arial"/>
              <a:buChar char="•"/>
            </a:pPr>
            <a:r>
              <a:rPr lang="en-US" sz="3000" dirty="0"/>
              <a:t>Lots of talking!</a:t>
            </a:r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25781" y="235526"/>
            <a:ext cx="6935932" cy="1079514"/>
          </a:xfrm>
        </p:spPr>
        <p:txBody>
          <a:bodyPr/>
          <a:lstStyle/>
          <a:p>
            <a:r>
              <a:rPr lang="en-US" sz="3600" dirty="0"/>
              <a:t>Support How Your Child Is Learning To Read And Spell In School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49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29842" y="1273616"/>
            <a:ext cx="7885508" cy="344828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Ruth </a:t>
            </a:r>
            <a:r>
              <a:rPr lang="en-US" dirty="0" err="1"/>
              <a:t>Miskin</a:t>
            </a:r>
            <a:r>
              <a:rPr lang="en-US" dirty="0"/>
              <a:t> Parents’ Page:</a:t>
            </a:r>
          </a:p>
          <a:p>
            <a:r>
              <a:rPr lang="en-US" dirty="0" smtClean="0">
                <a:hlinkClick r:id="rId3"/>
              </a:rPr>
              <a:t>https://www.ruthmiskin.com/en/find-out-more/parents/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https://home.oxfordowl.co.uk/reading/reading-schemes-oxford-levels/read-write-inc-phonics-guide/</a:t>
            </a:r>
            <a:endParaRPr lang="en-US" dirty="0"/>
          </a:p>
          <a:p>
            <a:r>
              <a:rPr lang="en-US" dirty="0"/>
              <a:t>Free e-books for home reading:</a:t>
            </a:r>
          </a:p>
          <a:p>
            <a:pPr marL="0" indent="0">
              <a:buNone/>
            </a:pPr>
            <a:r>
              <a:rPr lang="en-GB" dirty="0" smtClean="0">
                <a:hlinkClick r:id="rId5"/>
              </a:rPr>
              <a:t>https://home.oxfordowl.co.uk/reading/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15717" y="199821"/>
            <a:ext cx="5313758" cy="686593"/>
          </a:xfrm>
        </p:spPr>
        <p:txBody>
          <a:bodyPr/>
          <a:lstStyle/>
          <a:p>
            <a:r>
              <a:rPr lang="en-US" sz="3600" dirty="0"/>
              <a:t>Online resources available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2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For Maths:</a:t>
            </a:r>
          </a:p>
          <a:p>
            <a:r>
              <a:rPr lang="en-GB" dirty="0">
                <a:hlinkClick r:id="rId2"/>
              </a:rPr>
              <a:t>Maths with Michael | Michael Underwood | White Rose </a:t>
            </a:r>
            <a:r>
              <a:rPr lang="en-GB" dirty="0" smtClean="0">
                <a:hlinkClick r:id="rId2"/>
              </a:rPr>
              <a:t>Education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3"/>
              </a:rPr>
              <a:t>Maths home learning | Home learning | White Rose Education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265914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4947</TotalTime>
  <Words>326</Words>
  <Application>Microsoft Office PowerPoint</Application>
  <PresentationFormat>On-screen Show (16:10)</PresentationFormat>
  <Paragraphs>81</Paragraphs>
  <Slides>21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MS PGothic</vt:lpstr>
      <vt:lpstr>Arial</vt:lpstr>
      <vt:lpstr>Calibri</vt:lpstr>
      <vt:lpstr>Calibri Light</vt:lpstr>
      <vt:lpstr>Gill Sans</vt:lpstr>
      <vt:lpstr>Times New Roman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Set 1</vt:lpstr>
      <vt:lpstr>Set 2</vt:lpstr>
      <vt:lpstr>Set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Siobhan Ryan</dc:creator>
  <cp:lastModifiedBy>Sarah Bowley</cp:lastModifiedBy>
  <cp:revision>104</cp:revision>
  <dcterms:created xsi:type="dcterms:W3CDTF">2017-09-10T16:12:59Z</dcterms:created>
  <dcterms:modified xsi:type="dcterms:W3CDTF">2024-11-22T14:51:47Z</dcterms:modified>
</cp:coreProperties>
</file>