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F200"/>
    <a:srgbClr val="00CC00"/>
    <a:srgbClr val="66FF99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685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9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01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57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3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72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60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08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23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764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80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6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76F36-B5B1-49EC-AA2A-B9C82122B16A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89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33CC3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77445" y="2614809"/>
            <a:ext cx="3109299" cy="307614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  <a:latin typeface="+mj-lt"/>
              </a:rPr>
              <a:t>English</a:t>
            </a:r>
          </a:p>
          <a:p>
            <a:pPr algn="ctr"/>
            <a:r>
              <a:rPr lang="en-GB" sz="1200" b="1" u="sng" dirty="0">
                <a:solidFill>
                  <a:srgbClr val="FF0000"/>
                </a:solidFill>
                <a:latin typeface="+mj-lt"/>
              </a:rPr>
              <a:t>Herts for Learning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US" sz="1200" b="1" dirty="0">
              <a:solidFill>
                <a:schemeClr val="tx1"/>
              </a:solidFill>
              <a:latin typeface="+mj-lt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Inform – Explanation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– The lost book adventure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Persuade – Advertising Campaign</a:t>
            </a:r>
            <a:endParaRPr lang="en-US" sz="1200" dirty="0">
              <a:solidFill>
                <a:schemeClr val="tx1"/>
              </a:solidFill>
              <a:latin typeface="+mj-lt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Discuss – Reviews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Entertain – Narrative – 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Description of setting and character – Birdsong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chemeClr val="tx1"/>
                </a:solidFill>
                <a:latin typeface="+mj-lt"/>
              </a:rPr>
              <a:t>Entertain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 – </a:t>
            </a:r>
            <a:r>
              <a:rPr lang="en-US" sz="1200" b="1" dirty="0">
                <a:solidFill>
                  <a:schemeClr val="tx1"/>
                </a:solidFill>
                <a:latin typeface="+mj-lt"/>
              </a:rPr>
              <a:t>Poetry – </a:t>
            </a:r>
            <a:r>
              <a:rPr lang="en-US" sz="1200" dirty="0">
                <a:solidFill>
                  <a:schemeClr val="tx1"/>
                </a:solidFill>
                <a:latin typeface="+mj-lt"/>
              </a:rPr>
              <a:t>Cloud Busting</a:t>
            </a:r>
            <a:endParaRPr lang="en-US" sz="1200" b="1" dirty="0">
              <a:solidFill>
                <a:schemeClr val="tx1"/>
              </a:solidFill>
              <a:latin typeface="+mj-lt"/>
            </a:endParaRPr>
          </a:p>
          <a:p>
            <a:pPr algn="ctr"/>
            <a:endParaRPr lang="en-US" sz="1200" b="1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1200" b="1" u="sng" dirty="0">
                <a:solidFill>
                  <a:srgbClr val="00B050"/>
                </a:solidFill>
                <a:latin typeface="+mj-lt"/>
              </a:rPr>
              <a:t>S</a:t>
            </a:r>
            <a:r>
              <a:rPr lang="en-GB" sz="1200" b="1" u="sng" dirty="0">
                <a:solidFill>
                  <a:srgbClr val="00B050"/>
                </a:solidFill>
                <a:latin typeface="+mj-lt"/>
              </a:rPr>
              <a:t>pelling – Spelling shed</a:t>
            </a:r>
          </a:p>
          <a:p>
            <a:pPr algn="ctr"/>
            <a:r>
              <a:rPr lang="en-GB" sz="1200" b="1" u="sng" dirty="0">
                <a:solidFill>
                  <a:srgbClr val="00B050"/>
                </a:solidFill>
                <a:latin typeface="+mj-lt"/>
              </a:rPr>
              <a:t>Read Write Inc – catch up groups</a:t>
            </a:r>
          </a:p>
          <a:p>
            <a:pPr algn="ctr"/>
            <a:r>
              <a:rPr lang="en-GB" sz="1200" b="1" u="sng" dirty="0">
                <a:solidFill>
                  <a:srgbClr val="00B050"/>
                </a:solidFill>
                <a:latin typeface="+mj-lt"/>
              </a:rPr>
              <a:t>Handwriting scheme - Nelson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0090" y="4461080"/>
            <a:ext cx="3061284" cy="1269635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Science- KAPOW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Forces &amp; Space – Unbalanced (Summer 1)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Animals – Human timeline &amp; making connections (Summer 2) </a:t>
            </a: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038" y="3350351"/>
            <a:ext cx="3024336" cy="1051676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  <a:latin typeface="+mj-lt"/>
              </a:rPr>
              <a:t>Computing- Purple Mash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Summer 1 – Word Processing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Summer 2 – 3D modelling</a:t>
            </a:r>
          </a:p>
          <a:p>
            <a:r>
              <a:rPr lang="en-US" sz="1200" dirty="0">
                <a:solidFill>
                  <a:schemeClr val="tx1"/>
                </a:solidFill>
              </a:rPr>
              <a:t>                         - </a:t>
            </a:r>
            <a:r>
              <a:rPr lang="en-US" sz="1200" dirty="0" err="1">
                <a:solidFill>
                  <a:schemeClr val="tx1"/>
                </a:solidFill>
              </a:rPr>
              <a:t>Microbit</a:t>
            </a:r>
            <a:r>
              <a:rPr lang="en-US" sz="1200" dirty="0">
                <a:solidFill>
                  <a:schemeClr val="tx1"/>
                </a:solidFill>
              </a:rPr>
              <a:t> 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74820" y="2500422"/>
            <a:ext cx="3037939" cy="1485717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Art/Design Technology- KAPOW</a:t>
            </a:r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FF0000"/>
                </a:solidFill>
              </a:rPr>
              <a:t>Art</a:t>
            </a:r>
            <a:r>
              <a:rPr lang="en-GB" sz="1200" dirty="0">
                <a:solidFill>
                  <a:srgbClr val="FF0000"/>
                </a:solidFill>
              </a:rPr>
              <a:t> Summer 1 </a:t>
            </a:r>
            <a:r>
              <a:rPr lang="en-GB" sz="1200" dirty="0">
                <a:solidFill>
                  <a:schemeClr val="tx1"/>
                </a:solidFill>
              </a:rPr>
              <a:t>– </a:t>
            </a:r>
          </a:p>
          <a:p>
            <a:r>
              <a:rPr lang="en-GB" sz="1200" dirty="0">
                <a:solidFill>
                  <a:schemeClr val="tx1"/>
                </a:solidFill>
              </a:rPr>
              <a:t>     </a:t>
            </a:r>
            <a:r>
              <a:rPr lang="en-US" sz="1200" dirty="0">
                <a:solidFill>
                  <a:schemeClr val="tx1"/>
                </a:solidFill>
              </a:rPr>
              <a:t>Drawing – Depth, Emotion and movement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FF0000"/>
                </a:solidFill>
              </a:rPr>
              <a:t>DT</a:t>
            </a:r>
            <a:r>
              <a:rPr lang="en-GB" sz="1200" dirty="0">
                <a:solidFill>
                  <a:srgbClr val="FF0000"/>
                </a:solidFill>
              </a:rPr>
              <a:t> Summer 2 </a:t>
            </a:r>
            <a:r>
              <a:rPr lang="en-GB" sz="1200" dirty="0">
                <a:solidFill>
                  <a:schemeClr val="tx1"/>
                </a:solidFill>
              </a:rPr>
              <a:t>–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Mechanisms – Automata toys</a:t>
            </a:r>
          </a:p>
          <a:p>
            <a:r>
              <a:rPr lang="en-GB" sz="1200" dirty="0">
                <a:solidFill>
                  <a:schemeClr val="tx1"/>
                </a:solidFill>
              </a:rPr>
              <a:t>     Drawing – Depth, Emotion and movement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DT- Cooking - Developing a recipe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8564" y="1419320"/>
            <a:ext cx="3061284" cy="1871978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History </a:t>
            </a:r>
            <a:r>
              <a:rPr lang="en-GB" sz="1200" b="1" u="sng">
                <a:solidFill>
                  <a:srgbClr val="FF0000"/>
                </a:solidFill>
              </a:rPr>
              <a:t>/ Geography </a:t>
            </a:r>
            <a:r>
              <a:rPr lang="en-GB" sz="1200" b="1" u="sng" dirty="0">
                <a:solidFill>
                  <a:srgbClr val="FF0000"/>
                </a:solidFill>
              </a:rPr>
              <a:t>KAPOW</a:t>
            </a:r>
            <a:r>
              <a:rPr lang="en-US" dirty="0"/>
              <a:t>to</a:t>
            </a:r>
            <a:endParaRPr lang="en-US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What was the impact of WW2 on the people of Britain? (Summer 1)</a:t>
            </a:r>
          </a:p>
          <a:p>
            <a:pPr algn="ctr"/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Where does our energy come from?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</a:p>
          <a:p>
            <a:r>
              <a:rPr lang="en-GB" sz="1200" dirty="0">
                <a:solidFill>
                  <a:schemeClr val="tx1"/>
                </a:solidFill>
              </a:rPr>
              <a:t>     (Summer 2)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6146" y="171620"/>
            <a:ext cx="3048969" cy="115871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  <a:latin typeface="+mj-lt"/>
              </a:rPr>
              <a:t>Music – Charanga</a:t>
            </a:r>
            <a:endParaRPr lang="en-GB" sz="1200" b="1" u="sng" dirty="0">
              <a:solidFill>
                <a:schemeClr val="tx1"/>
              </a:solidFill>
              <a:latin typeface="+mj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+mj-lt"/>
              </a:rPr>
              <a:t>  Ukulele (Summer 1)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+mj-lt"/>
              </a:rPr>
              <a:t>  Reflect, rewind, replay (Summer 2)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0090" y="5852333"/>
            <a:ext cx="306128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  <a:latin typeface="+mj-lt"/>
              </a:rPr>
              <a:t>MFL- KAPOW- French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GB" sz="1200" u="sng" dirty="0">
              <a:solidFill>
                <a:schemeClr val="tx1"/>
              </a:solidFill>
              <a:latin typeface="+mj-lt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+mj-lt"/>
              </a:rPr>
              <a:t>Summer 1 – French speaking world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+mj-lt"/>
              </a:rPr>
              <a:t>Summer 2 – Planning a French holiday</a:t>
            </a:r>
            <a:endParaRPr lang="en-GB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778528" y="1458855"/>
            <a:ext cx="3014493" cy="85647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  <a:latin typeface="SassoonPrimaryInfant" pitchFamily="2" charset="0"/>
              </a:rPr>
              <a:t>PSHE- JIGSAW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SassoonPrimaryInfant" pitchFamily="2" charset="0"/>
              </a:rPr>
              <a:t>Summer 1 – Relationships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  <a:latin typeface="SassoonPrimaryInfant" pitchFamily="2" charset="0"/>
              </a:rPr>
              <a:t>Summer 2 – Changing Me</a:t>
            </a: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95250" indent="-952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pPr marL="95250" indent="-952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59295" y="234549"/>
            <a:ext cx="3024336" cy="1059915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  <a:latin typeface="+mj-lt"/>
              </a:rPr>
              <a:t>P.E</a:t>
            </a:r>
          </a:p>
          <a:p>
            <a:r>
              <a:rPr lang="en-US" sz="1200" dirty="0">
                <a:solidFill>
                  <a:schemeClr val="tx1"/>
                </a:solidFill>
                <a:latin typeface="+mj-lt"/>
              </a:rPr>
              <a:t>Summer 1 – Striking and fielding- Rounders</a:t>
            </a:r>
          </a:p>
          <a:p>
            <a:r>
              <a:rPr lang="en-US" sz="1200" dirty="0">
                <a:solidFill>
                  <a:schemeClr val="tx1"/>
                </a:solidFill>
                <a:latin typeface="+mj-lt"/>
              </a:rPr>
              <a:t>                    - Net &amp; wall games - Tennis</a:t>
            </a:r>
          </a:p>
          <a:p>
            <a:r>
              <a:rPr lang="en-US" sz="1200" dirty="0">
                <a:solidFill>
                  <a:schemeClr val="tx1"/>
                </a:solidFill>
                <a:latin typeface="+mj-lt"/>
              </a:rPr>
              <a:t>Summer 2 – Athletics</a:t>
            </a:r>
          </a:p>
          <a:p>
            <a:r>
              <a:rPr lang="en-US" sz="1200" dirty="0">
                <a:solidFill>
                  <a:schemeClr val="tx1"/>
                </a:solidFill>
                <a:latin typeface="+mj-lt"/>
              </a:rPr>
              <a:t>                    - Sports leader training</a:t>
            </a:r>
            <a:endParaRPr lang="en-GB" sz="1200" dirty="0">
              <a:solidFill>
                <a:schemeClr val="tx1"/>
              </a:solidFill>
              <a:latin typeface="+mj-lt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768685" y="4093284"/>
            <a:ext cx="3024336" cy="1200384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R.E- UC and Local Agreed Syllabus</a:t>
            </a:r>
            <a:endParaRPr lang="en-US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Summer</a:t>
            </a:r>
            <a:r>
              <a:rPr lang="en-GB" sz="1200" dirty="0">
                <a:solidFill>
                  <a:schemeClr val="tx1"/>
                </a:solidFill>
              </a:rPr>
              <a:t> 1 – GOSPEL UC – How do Christians decide how to live? What would Jesus do?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Summer 2 – How can following God</a:t>
            </a:r>
          </a:p>
          <a:p>
            <a:r>
              <a:rPr lang="en-US" sz="1200" dirty="0">
                <a:solidFill>
                  <a:schemeClr val="tx1"/>
                </a:solidFill>
              </a:rPr>
              <a:t>     bring freedom and justice?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779515" y="5400813"/>
            <a:ext cx="3014494" cy="137961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Maths White Rose Maths Scheme</a:t>
            </a:r>
            <a:endParaRPr lang="en-US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Ratio</a:t>
            </a:r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Algebra</a:t>
            </a:r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Shape</a:t>
            </a:r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Position and direction</a:t>
            </a:r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Statistics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Converting units</a:t>
            </a:r>
            <a:endParaRPr lang="en-GB" sz="1200" dirty="0">
              <a:solidFill>
                <a:schemeClr val="tx1"/>
              </a:solidFill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64836" y="5767091"/>
            <a:ext cx="2611218" cy="101566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solidFill>
                  <a:srgbClr val="FF0000"/>
                </a:solidFill>
              </a:rPr>
              <a:t>Class Reader:</a:t>
            </a:r>
          </a:p>
          <a:p>
            <a:r>
              <a:rPr lang="en-US" sz="1200" dirty="0"/>
              <a:t>Finishing The Land of Roar</a:t>
            </a:r>
          </a:p>
          <a:p>
            <a:r>
              <a:rPr lang="en-US" sz="1200" dirty="0"/>
              <a:t>moving on to </a:t>
            </a:r>
          </a:p>
          <a:p>
            <a:r>
              <a:rPr lang="en-US" sz="1200" dirty="0"/>
              <a:t>Over the line by Tom Palmer</a:t>
            </a:r>
          </a:p>
          <a:p>
            <a:endParaRPr lang="en-US" sz="12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486" y="220989"/>
            <a:ext cx="3133931" cy="227190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771323" y="278801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bg1"/>
                </a:solidFill>
                <a:latin typeface="SassoonPrimaryInfant" pitchFamily="2" charset="0"/>
              </a:rPr>
              <a:t>Hornbeam Class </a:t>
            </a:r>
            <a:endParaRPr lang="en-GB" sz="2000" b="1" dirty="0">
              <a:solidFill>
                <a:schemeClr val="bg1"/>
              </a:solidFill>
              <a:latin typeface="SassoonPrimaryInfant" pitchFamily="2" charset="0"/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  <a:latin typeface="SassoonPrimaryInfant" pitchFamily="2" charset="0"/>
              </a:rPr>
              <a:t>Summer Term 2026</a:t>
            </a:r>
          </a:p>
          <a:p>
            <a:endParaRPr lang="en-GB" sz="2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4F0007-42EF-4D84-ACC0-34DA8231EA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43" t="16394" r="13707" b="14748"/>
          <a:stretch/>
        </p:blipFill>
        <p:spPr>
          <a:xfrm>
            <a:off x="1019272" y="820821"/>
            <a:ext cx="1152129" cy="4128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FCC5C3B-5BBA-4721-8B4E-87AA642F610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45" r="9563"/>
          <a:stretch/>
        </p:blipFill>
        <p:spPr>
          <a:xfrm>
            <a:off x="2263844" y="3680326"/>
            <a:ext cx="820830" cy="6271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DCE8606-A3A6-4F51-B36D-FC5B2348C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487" y="5911386"/>
            <a:ext cx="533049" cy="36980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85477E4-E1BC-4428-84F3-B61F9A4A39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2945" y="1488552"/>
            <a:ext cx="817265" cy="28276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0FDD270-E5DF-43B7-9E19-66FA82210C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7551" y="5973396"/>
            <a:ext cx="786420" cy="53329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CCDF81-9BA8-403D-B10C-F96262F6D1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79066" y="2669374"/>
            <a:ext cx="758577" cy="35501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DFD02CE-9DF1-4749-A627-7F306A5393D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2184" t="10966" r="10801" b="16401"/>
          <a:stretch/>
        </p:blipFill>
        <p:spPr>
          <a:xfrm>
            <a:off x="5756747" y="2637067"/>
            <a:ext cx="618427" cy="44684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CDF1DCF-57F2-4FA2-B416-CEEA11501E7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6810"/>
          <a:stretch/>
        </p:blipFill>
        <p:spPr>
          <a:xfrm>
            <a:off x="9282361" y="4691071"/>
            <a:ext cx="432048" cy="43138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62D49A2-A7A1-4009-8B2B-1F220A3031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6148" y="5095897"/>
            <a:ext cx="770723" cy="3853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76557E-8D19-4D7F-8BC6-D542D4E6CD2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2705" t="10101" r="22310" b="10101"/>
          <a:stretch/>
        </p:blipFill>
        <p:spPr>
          <a:xfrm flipH="1">
            <a:off x="9365605" y="2539531"/>
            <a:ext cx="348366" cy="3890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8ED29F-75DF-4CC9-85C9-E8781D39FA7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67593" y="3063302"/>
            <a:ext cx="346378" cy="4241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D5AE2A-281F-4D7F-81AE-86111FAE57C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149630" y="3680326"/>
            <a:ext cx="663129" cy="2770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5083ACD-B448-4439-BBE0-59A923AA0D5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32942" y="5220156"/>
            <a:ext cx="1689434" cy="4370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7DD48FB-DB96-4CE9-BB58-27A07792CF0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92667" y="1908351"/>
            <a:ext cx="687491" cy="56765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80C83BC-C197-425F-B890-1EC286AC44CD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14562" r="13171"/>
          <a:stretch/>
        </p:blipFill>
        <p:spPr>
          <a:xfrm>
            <a:off x="1312950" y="2655622"/>
            <a:ext cx="1261988" cy="5792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C86C411-38D8-434C-8CAD-D9E813A6FA9B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17239" r="22275"/>
          <a:stretch/>
        </p:blipFill>
        <p:spPr>
          <a:xfrm>
            <a:off x="9282361" y="816208"/>
            <a:ext cx="384778" cy="4174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82710B6-C683-41B3-B86F-B63EE86EF3E5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2118" r="35825"/>
          <a:stretch/>
        </p:blipFill>
        <p:spPr>
          <a:xfrm rot="5400000">
            <a:off x="6996953" y="759591"/>
            <a:ext cx="285688" cy="71216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BA3D8B3-F34A-49B5-9C5C-21AB1036573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61900" y="5738657"/>
            <a:ext cx="714153" cy="110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374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1243</TotalTime>
  <Words>312</Words>
  <Application>Microsoft Office PowerPoint</Application>
  <PresentationFormat>A4 Paper (210x297 mm)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User</dc:creator>
  <cp:lastModifiedBy>Lauren Rowe</cp:lastModifiedBy>
  <cp:revision>78</cp:revision>
  <cp:lastPrinted>2025-12-17T13:54:00Z</cp:lastPrinted>
  <dcterms:created xsi:type="dcterms:W3CDTF">2018-11-26T09:46:12Z</dcterms:created>
  <dcterms:modified xsi:type="dcterms:W3CDTF">2026-04-20T19:01:25Z</dcterms:modified>
</cp:coreProperties>
</file>