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72" r:id="rId1"/>
  </p:sldMasterIdLst>
  <p:sldIdLst>
    <p:sldId id="256" r:id="rId2"/>
    <p:sldId id="272" r:id="rId3"/>
    <p:sldId id="273" r:id="rId4"/>
    <p:sldId id="288" r:id="rId5"/>
    <p:sldId id="289" r:id="rId6"/>
    <p:sldId id="279" r:id="rId7"/>
    <p:sldId id="285" r:id="rId8"/>
    <p:sldId id="275" r:id="rId9"/>
    <p:sldId id="274" r:id="rId10"/>
    <p:sldId id="286" r:id="rId11"/>
    <p:sldId id="277" r:id="rId12"/>
    <p:sldId id="287" r:id="rId13"/>
    <p:sldId id="282" r:id="rId14"/>
    <p:sldId id="283" r:id="rId15"/>
    <p:sldId id="280" r:id="rId16"/>
    <p:sldId id="281" r:id="rId17"/>
  </p:sldIdLst>
  <p:sldSz cx="9144000" cy="6858000" type="screen4x3"/>
  <p:notesSz cx="6858000" cy="9144000"/>
  <p:embeddedFontLst>
    <p:embeddedFont>
      <p:font typeface="Calibri" panose="020F0502020204030204" pitchFamily="34" charset="0"/>
      <p:regular r:id="rId18"/>
      <p:bold r:id="rId19"/>
      <p:italic r:id="rId20"/>
      <p:boldItalic r:id="rId21"/>
    </p:embeddedFont>
    <p:embeddedFont>
      <p:font typeface="Calibri Light" panose="020F0302020204030204" pitchFamily="34" charset="0"/>
      <p:regular r:id="rId22"/>
      <p:italic r:id="rId23"/>
    </p:embeddedFont>
    <p:embeddedFont>
      <p:font typeface="Century Gothic" panose="020B0502020202020204" pitchFamily="34" charset="0"/>
      <p:regular r:id="rId24"/>
      <p:bold r:id="rId25"/>
      <p:italic r:id="rId26"/>
      <p:boldItalic r:id="rId27"/>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7FF464A-780E-F048-B2FD-81DC84A6D709}" v="8" dt="2024-09-15T11:26:28.64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6932"/>
    <p:restoredTop sz="96327"/>
  </p:normalViewPr>
  <p:slideViewPr>
    <p:cSldViewPr snapToGrid="0" snapToObjects="1">
      <p:cViewPr varScale="1">
        <p:scale>
          <a:sx n="66" d="100"/>
          <a:sy n="66" d="100"/>
        </p:scale>
        <p:origin x="1612"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2.fntdata"/><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DECC3757-2857-734B-86DB-4C7FBEA101E5}" type="datetimeFigureOut">
              <a:rPr lang="en-US" smtClean="0"/>
              <a:t>11/13/2025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48664C-D678-764F-BA21-B12861634C48}" type="slidenum">
              <a:rPr lang="en-US" smtClean="0"/>
              <a:t>‹#›</a:t>
            </a:fld>
            <a:endParaRPr lang="en-US"/>
          </a:p>
        </p:txBody>
      </p:sp>
    </p:spTree>
    <p:extLst>
      <p:ext uri="{BB962C8B-B14F-4D97-AF65-F5344CB8AC3E}">
        <p14:creationId xmlns:p14="http://schemas.microsoft.com/office/powerpoint/2010/main" val="16008830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DECC3757-2857-734B-86DB-4C7FBEA101E5}" type="datetimeFigureOut">
              <a:rPr lang="en-US" smtClean="0"/>
              <a:t>11/13/2025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48664C-D678-764F-BA21-B12861634C48}" type="slidenum">
              <a:rPr lang="en-US" smtClean="0"/>
              <a:t>‹#›</a:t>
            </a:fld>
            <a:endParaRPr lang="en-US"/>
          </a:p>
        </p:txBody>
      </p:sp>
    </p:spTree>
    <p:extLst>
      <p:ext uri="{BB962C8B-B14F-4D97-AF65-F5344CB8AC3E}">
        <p14:creationId xmlns:p14="http://schemas.microsoft.com/office/powerpoint/2010/main" val="20675167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DECC3757-2857-734B-86DB-4C7FBEA101E5}" type="datetimeFigureOut">
              <a:rPr lang="en-US" smtClean="0"/>
              <a:t>11/13/2025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48664C-D678-764F-BA21-B12861634C48}" type="slidenum">
              <a:rPr lang="en-US" smtClean="0"/>
              <a:t>‹#›</a:t>
            </a:fld>
            <a:endParaRPr lang="en-US"/>
          </a:p>
        </p:txBody>
      </p:sp>
    </p:spTree>
    <p:extLst>
      <p:ext uri="{BB962C8B-B14F-4D97-AF65-F5344CB8AC3E}">
        <p14:creationId xmlns:p14="http://schemas.microsoft.com/office/powerpoint/2010/main" val="857988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DECC3757-2857-734B-86DB-4C7FBEA101E5}" type="datetimeFigureOut">
              <a:rPr lang="en-US" smtClean="0"/>
              <a:t>11/13/2025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48664C-D678-764F-BA21-B12861634C48}" type="slidenum">
              <a:rPr lang="en-US" smtClean="0"/>
              <a:t>‹#›</a:t>
            </a:fld>
            <a:endParaRPr lang="en-US"/>
          </a:p>
        </p:txBody>
      </p:sp>
    </p:spTree>
    <p:extLst>
      <p:ext uri="{BB962C8B-B14F-4D97-AF65-F5344CB8AC3E}">
        <p14:creationId xmlns:p14="http://schemas.microsoft.com/office/powerpoint/2010/main" val="6499771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DECC3757-2857-734B-86DB-4C7FBEA101E5}" type="datetimeFigureOut">
              <a:rPr lang="en-US" smtClean="0"/>
              <a:t>11/13/2025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348664C-D678-764F-BA21-B12861634C48}" type="slidenum">
              <a:rPr lang="en-US" smtClean="0"/>
              <a:t>‹#›</a:t>
            </a:fld>
            <a:endParaRPr lang="en-US"/>
          </a:p>
        </p:txBody>
      </p:sp>
    </p:spTree>
    <p:extLst>
      <p:ext uri="{BB962C8B-B14F-4D97-AF65-F5344CB8AC3E}">
        <p14:creationId xmlns:p14="http://schemas.microsoft.com/office/powerpoint/2010/main" val="31322096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DECC3757-2857-734B-86DB-4C7FBEA101E5}" type="datetimeFigureOut">
              <a:rPr lang="en-US" smtClean="0"/>
              <a:t>11/13/2025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348664C-D678-764F-BA21-B12861634C48}" type="slidenum">
              <a:rPr lang="en-US" smtClean="0"/>
              <a:t>‹#›</a:t>
            </a:fld>
            <a:endParaRPr lang="en-US"/>
          </a:p>
        </p:txBody>
      </p:sp>
    </p:spTree>
    <p:extLst>
      <p:ext uri="{BB962C8B-B14F-4D97-AF65-F5344CB8AC3E}">
        <p14:creationId xmlns:p14="http://schemas.microsoft.com/office/powerpoint/2010/main" val="22244465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ECC3757-2857-734B-86DB-4C7FBEA101E5}" type="datetimeFigureOut">
              <a:rPr lang="en-US" smtClean="0"/>
              <a:t>11/13/2025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348664C-D678-764F-BA21-B12861634C48}" type="slidenum">
              <a:rPr lang="en-US" smtClean="0"/>
              <a:t>‹#›</a:t>
            </a:fld>
            <a:endParaRPr lang="en-US"/>
          </a:p>
        </p:txBody>
      </p:sp>
    </p:spTree>
    <p:extLst>
      <p:ext uri="{BB962C8B-B14F-4D97-AF65-F5344CB8AC3E}">
        <p14:creationId xmlns:p14="http://schemas.microsoft.com/office/powerpoint/2010/main" val="42238809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DECC3757-2857-734B-86DB-4C7FBEA101E5}" type="datetimeFigureOut">
              <a:rPr lang="en-US" smtClean="0"/>
              <a:t>11/13/2025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48664C-D678-764F-BA21-B12861634C48}" type="slidenum">
              <a:rPr lang="en-US" smtClean="0"/>
              <a:t>‹#›</a:t>
            </a:fld>
            <a:endParaRPr lang="en-US"/>
          </a:p>
        </p:txBody>
      </p:sp>
    </p:spTree>
    <p:extLst>
      <p:ext uri="{BB962C8B-B14F-4D97-AF65-F5344CB8AC3E}">
        <p14:creationId xmlns:p14="http://schemas.microsoft.com/office/powerpoint/2010/main" val="2623291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DECC3757-2857-734B-86DB-4C7FBEA101E5}" type="datetimeFigureOut">
              <a:rPr lang="en-US" smtClean="0"/>
              <a:t>11/13/2025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48664C-D678-764F-BA21-B12861634C48}" type="slidenum">
              <a:rPr lang="en-US" smtClean="0"/>
              <a:t>‹#›</a:t>
            </a:fld>
            <a:endParaRPr lang="en-US"/>
          </a:p>
        </p:txBody>
      </p:sp>
    </p:spTree>
    <p:extLst>
      <p:ext uri="{BB962C8B-B14F-4D97-AF65-F5344CB8AC3E}">
        <p14:creationId xmlns:p14="http://schemas.microsoft.com/office/powerpoint/2010/main" val="1141275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DECC3757-2857-734B-86DB-4C7FBEA101E5}" type="datetimeFigureOut">
              <a:rPr lang="en-US" smtClean="0"/>
              <a:t>11/13/2025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48664C-D678-764F-BA21-B12861634C48}" type="slidenum">
              <a:rPr lang="en-US" smtClean="0"/>
              <a:t>‹#›</a:t>
            </a:fld>
            <a:endParaRPr lang="en-US"/>
          </a:p>
        </p:txBody>
      </p:sp>
    </p:spTree>
    <p:extLst>
      <p:ext uri="{BB962C8B-B14F-4D97-AF65-F5344CB8AC3E}">
        <p14:creationId xmlns:p14="http://schemas.microsoft.com/office/powerpoint/2010/main" val="17727521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DECC3757-2857-734B-86DB-4C7FBEA101E5}" type="datetimeFigureOut">
              <a:rPr lang="en-US" smtClean="0"/>
              <a:t>11/13/2025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48664C-D678-764F-BA21-B12861634C48}" type="slidenum">
              <a:rPr lang="en-US" smtClean="0"/>
              <a:t>‹#›</a:t>
            </a:fld>
            <a:endParaRPr lang="en-US"/>
          </a:p>
        </p:txBody>
      </p:sp>
    </p:spTree>
    <p:extLst>
      <p:ext uri="{BB962C8B-B14F-4D97-AF65-F5344CB8AC3E}">
        <p14:creationId xmlns:p14="http://schemas.microsoft.com/office/powerpoint/2010/main" val="15891853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CC3757-2857-734B-86DB-4C7FBEA101E5}" type="datetimeFigureOut">
              <a:rPr lang="en-US" smtClean="0"/>
              <a:t>11/13/2025</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348664C-D678-764F-BA21-B12861634C48}" type="slidenum">
              <a:rPr lang="en-US" smtClean="0"/>
              <a:t>‹#›</a:t>
            </a:fld>
            <a:endParaRPr lang="en-US"/>
          </a:p>
        </p:txBody>
      </p:sp>
    </p:spTree>
    <p:extLst>
      <p:ext uri="{BB962C8B-B14F-4D97-AF65-F5344CB8AC3E}">
        <p14:creationId xmlns:p14="http://schemas.microsoft.com/office/powerpoint/2010/main" val="341245943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office@ken.dsamat.co.uk"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mailto:office@ken.dsamat.co.uk"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https://www.pauldix.org/"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https://www.unicef.org/media/56661/file"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hyperlink" Target="https://www.kensworthacademy.co.uk/oak-class-years-3-and-4/"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https://kensworth-church-of-england-primary-academy.secure-primarysite.net/parent-workshops-and-information-sessions/"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Box 20">
            <a:extLst>
              <a:ext uri="{FF2B5EF4-FFF2-40B4-BE49-F238E27FC236}">
                <a16:creationId xmlns:a16="http://schemas.microsoft.com/office/drawing/2014/main" id="{C1F19035-AC77-E64F-AFCD-D75BE4602166}"/>
              </a:ext>
            </a:extLst>
          </p:cNvPr>
          <p:cNvSpPr txBox="1"/>
          <p:nvPr/>
        </p:nvSpPr>
        <p:spPr>
          <a:xfrm>
            <a:off x="717871" y="385211"/>
            <a:ext cx="2876108" cy="369332"/>
          </a:xfrm>
          <a:prstGeom prst="rect">
            <a:avLst/>
          </a:prstGeom>
          <a:noFill/>
        </p:spPr>
        <p:txBody>
          <a:bodyPr wrap="none" rtlCol="0">
            <a:spAutoFit/>
          </a:bodyPr>
          <a:lstStyle/>
          <a:p>
            <a:r>
              <a:rPr lang="en-US" b="1" dirty="0">
                <a:solidFill>
                  <a:srgbClr val="C00000"/>
                </a:solidFill>
                <a:latin typeface="Century Gothic" panose="020B0502020202020204" pitchFamily="34" charset="0"/>
              </a:rPr>
              <a:t>Kensworth CE Academy</a:t>
            </a:r>
          </a:p>
        </p:txBody>
      </p:sp>
      <p:sp>
        <p:nvSpPr>
          <p:cNvPr id="4" name="Rectangle 3">
            <a:extLst>
              <a:ext uri="{FF2B5EF4-FFF2-40B4-BE49-F238E27FC236}">
                <a16:creationId xmlns:a16="http://schemas.microsoft.com/office/drawing/2014/main" id="{D9F85D84-F467-9EE9-E6B8-1A8FC9BC0D61}"/>
              </a:ext>
            </a:extLst>
          </p:cNvPr>
          <p:cNvSpPr/>
          <p:nvPr/>
        </p:nvSpPr>
        <p:spPr>
          <a:xfrm>
            <a:off x="121023" y="208429"/>
            <a:ext cx="8901953" cy="6649571"/>
          </a:xfrm>
          <a:prstGeom prst="rect">
            <a:avLst/>
          </a:prstGeom>
          <a:noFill/>
          <a:ln w="38100" cmpd="dbl">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C00000"/>
              </a:solidFill>
            </a:endParaRPr>
          </a:p>
        </p:txBody>
      </p:sp>
      <p:sp>
        <p:nvSpPr>
          <p:cNvPr id="2" name="TextBox 1">
            <a:extLst>
              <a:ext uri="{FF2B5EF4-FFF2-40B4-BE49-F238E27FC236}">
                <a16:creationId xmlns:a16="http://schemas.microsoft.com/office/drawing/2014/main" id="{8663F283-44E2-5A3E-9C01-1904ADCDC757}"/>
              </a:ext>
            </a:extLst>
          </p:cNvPr>
          <p:cNvSpPr txBox="1"/>
          <p:nvPr/>
        </p:nvSpPr>
        <p:spPr>
          <a:xfrm>
            <a:off x="2964142" y="1305341"/>
            <a:ext cx="4572085" cy="4708981"/>
          </a:xfrm>
          <a:prstGeom prst="rect">
            <a:avLst/>
          </a:prstGeom>
          <a:noFill/>
        </p:spPr>
        <p:txBody>
          <a:bodyPr wrap="none" rtlCol="0">
            <a:spAutoFit/>
          </a:bodyPr>
          <a:lstStyle/>
          <a:p>
            <a:r>
              <a:rPr lang="en-US" sz="3000" b="1" spc="50" dirty="0">
                <a:latin typeface="Century Gothic" panose="020B0502020202020204" pitchFamily="34" charset="0"/>
              </a:rPr>
              <a:t>Welcome to Oak Class</a:t>
            </a:r>
          </a:p>
          <a:p>
            <a:endParaRPr lang="en-US" sz="3000" b="1" spc="50" dirty="0">
              <a:latin typeface="Century Gothic" panose="020B0502020202020204" pitchFamily="34" charset="0"/>
            </a:endParaRPr>
          </a:p>
          <a:p>
            <a:r>
              <a:rPr lang="en-US" sz="3000" b="1" spc="50" dirty="0">
                <a:latin typeface="Century Gothic" panose="020B0502020202020204" pitchFamily="34" charset="0"/>
              </a:rPr>
              <a:t>Teachers:</a:t>
            </a:r>
          </a:p>
          <a:p>
            <a:endParaRPr lang="en-US" sz="3000" b="1" spc="50" dirty="0">
              <a:latin typeface="Century Gothic" panose="020B0502020202020204" pitchFamily="34" charset="0"/>
            </a:endParaRPr>
          </a:p>
          <a:p>
            <a:r>
              <a:rPr lang="en-US" sz="3000" b="1" spc="50" dirty="0">
                <a:latin typeface="Century Gothic" panose="020B0502020202020204" pitchFamily="34" charset="0"/>
              </a:rPr>
              <a:t>Miss Yesinkas</a:t>
            </a:r>
          </a:p>
          <a:p>
            <a:endParaRPr lang="en-US" sz="3000" b="1" spc="50" dirty="0">
              <a:latin typeface="Century Gothic" panose="020B0502020202020204" pitchFamily="34" charset="0"/>
            </a:endParaRPr>
          </a:p>
          <a:p>
            <a:r>
              <a:rPr lang="en-US" sz="3000" b="1" spc="50" dirty="0">
                <a:latin typeface="Century Gothic" panose="020B0502020202020204" pitchFamily="34" charset="0"/>
              </a:rPr>
              <a:t>Teaching support:</a:t>
            </a:r>
          </a:p>
          <a:p>
            <a:endParaRPr lang="en-US" sz="3000" b="1" spc="50" dirty="0">
              <a:latin typeface="Century Gothic" panose="020B0502020202020204" pitchFamily="34" charset="0"/>
            </a:endParaRPr>
          </a:p>
          <a:p>
            <a:r>
              <a:rPr lang="en-US" sz="3000" b="1" spc="50" dirty="0" err="1">
                <a:latin typeface="Century Gothic" panose="020B0502020202020204" pitchFamily="34" charset="0"/>
              </a:rPr>
              <a:t>Mrs</a:t>
            </a:r>
            <a:r>
              <a:rPr lang="en-US" sz="3000" b="1" spc="50" dirty="0">
                <a:latin typeface="Century Gothic" panose="020B0502020202020204" pitchFamily="34" charset="0"/>
              </a:rPr>
              <a:t> Rahman</a:t>
            </a:r>
          </a:p>
          <a:p>
            <a:endParaRPr lang="en-US" sz="3000" b="1" spc="50" dirty="0">
              <a:latin typeface="Century Gothic" panose="020B0502020202020204" pitchFamily="34" charset="0"/>
            </a:endParaRPr>
          </a:p>
        </p:txBody>
      </p:sp>
      <p:pic>
        <p:nvPicPr>
          <p:cNvPr id="6" name="Picture 5">
            <a:extLst>
              <a:ext uri="{FF2B5EF4-FFF2-40B4-BE49-F238E27FC236}">
                <a16:creationId xmlns:a16="http://schemas.microsoft.com/office/drawing/2014/main" id="{7740DCBF-0D36-FE92-4D1C-31D37BB08A76}"/>
              </a:ext>
            </a:extLst>
          </p:cNvPr>
          <p:cNvPicPr>
            <a:picLocks noChangeAspect="1"/>
          </p:cNvPicPr>
          <p:nvPr/>
        </p:nvPicPr>
        <p:blipFill>
          <a:blip r:embed="rId2"/>
          <a:stretch>
            <a:fillRect/>
          </a:stretch>
        </p:blipFill>
        <p:spPr>
          <a:xfrm>
            <a:off x="262206" y="290664"/>
            <a:ext cx="390508" cy="558426"/>
          </a:xfrm>
          <a:prstGeom prst="rect">
            <a:avLst/>
          </a:prstGeom>
        </p:spPr>
      </p:pic>
      <p:pic>
        <p:nvPicPr>
          <p:cNvPr id="1028" name="Picture 4" descr="Watercolor European or common hornbeam, Carpinus betulus isolated on white  background. Hand drawn painting plant illustration. Stock Illustration |  Adobe Stock">
            <a:extLst>
              <a:ext uri="{FF2B5EF4-FFF2-40B4-BE49-F238E27FC236}">
                <a16:creationId xmlns:a16="http://schemas.microsoft.com/office/drawing/2014/main" id="{796D28B4-A21D-31C8-C9FC-2219E6BB36C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456" t="3039" r="5251" b="4902"/>
          <a:stretch/>
        </p:blipFill>
        <p:spPr bwMode="auto">
          <a:xfrm>
            <a:off x="295965" y="1509549"/>
            <a:ext cx="2198595" cy="32562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11599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Box 20">
            <a:extLst>
              <a:ext uri="{FF2B5EF4-FFF2-40B4-BE49-F238E27FC236}">
                <a16:creationId xmlns:a16="http://schemas.microsoft.com/office/drawing/2014/main" id="{C1F19035-AC77-E64F-AFCD-D75BE4602166}"/>
              </a:ext>
            </a:extLst>
          </p:cNvPr>
          <p:cNvSpPr txBox="1"/>
          <p:nvPr/>
        </p:nvSpPr>
        <p:spPr>
          <a:xfrm>
            <a:off x="717871" y="385211"/>
            <a:ext cx="2876108" cy="369332"/>
          </a:xfrm>
          <a:prstGeom prst="rect">
            <a:avLst/>
          </a:prstGeom>
          <a:noFill/>
        </p:spPr>
        <p:txBody>
          <a:bodyPr wrap="none" rtlCol="0">
            <a:spAutoFit/>
          </a:bodyPr>
          <a:lstStyle/>
          <a:p>
            <a:r>
              <a:rPr lang="en-US" b="1" dirty="0">
                <a:solidFill>
                  <a:srgbClr val="C00000"/>
                </a:solidFill>
                <a:latin typeface="Century Gothic" panose="020B0502020202020204" pitchFamily="34" charset="0"/>
              </a:rPr>
              <a:t>Kensworth CE Academy</a:t>
            </a:r>
          </a:p>
        </p:txBody>
      </p:sp>
      <p:sp>
        <p:nvSpPr>
          <p:cNvPr id="4" name="Rectangle 3">
            <a:extLst>
              <a:ext uri="{FF2B5EF4-FFF2-40B4-BE49-F238E27FC236}">
                <a16:creationId xmlns:a16="http://schemas.microsoft.com/office/drawing/2014/main" id="{D9F85D84-F467-9EE9-E6B8-1A8FC9BC0D61}"/>
              </a:ext>
            </a:extLst>
          </p:cNvPr>
          <p:cNvSpPr/>
          <p:nvPr/>
        </p:nvSpPr>
        <p:spPr>
          <a:xfrm>
            <a:off x="121023" y="208429"/>
            <a:ext cx="8901953" cy="6649571"/>
          </a:xfrm>
          <a:prstGeom prst="rect">
            <a:avLst/>
          </a:prstGeom>
          <a:noFill/>
          <a:ln w="38100" cmpd="dbl">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C00000"/>
              </a:solidFill>
            </a:endParaRPr>
          </a:p>
        </p:txBody>
      </p:sp>
      <p:pic>
        <p:nvPicPr>
          <p:cNvPr id="6" name="Picture 5">
            <a:extLst>
              <a:ext uri="{FF2B5EF4-FFF2-40B4-BE49-F238E27FC236}">
                <a16:creationId xmlns:a16="http://schemas.microsoft.com/office/drawing/2014/main" id="{7740DCBF-0D36-FE92-4D1C-31D37BB08A76}"/>
              </a:ext>
            </a:extLst>
          </p:cNvPr>
          <p:cNvPicPr>
            <a:picLocks noChangeAspect="1"/>
          </p:cNvPicPr>
          <p:nvPr/>
        </p:nvPicPr>
        <p:blipFill>
          <a:blip r:embed="rId2"/>
          <a:stretch>
            <a:fillRect/>
          </a:stretch>
        </p:blipFill>
        <p:spPr>
          <a:xfrm>
            <a:off x="262206" y="290664"/>
            <a:ext cx="390508" cy="558426"/>
          </a:xfrm>
          <a:prstGeom prst="rect">
            <a:avLst/>
          </a:prstGeom>
        </p:spPr>
      </p:pic>
      <p:sp>
        <p:nvSpPr>
          <p:cNvPr id="2" name="TextBox 1">
            <a:extLst>
              <a:ext uri="{FF2B5EF4-FFF2-40B4-BE49-F238E27FC236}">
                <a16:creationId xmlns:a16="http://schemas.microsoft.com/office/drawing/2014/main" id="{2AE36606-870C-BCCD-441B-888BE1223DA3}"/>
              </a:ext>
            </a:extLst>
          </p:cNvPr>
          <p:cNvSpPr txBox="1"/>
          <p:nvPr/>
        </p:nvSpPr>
        <p:spPr>
          <a:xfrm>
            <a:off x="301396" y="1141976"/>
            <a:ext cx="8587110" cy="4985980"/>
          </a:xfrm>
          <a:prstGeom prst="rect">
            <a:avLst/>
          </a:prstGeom>
          <a:noFill/>
        </p:spPr>
        <p:txBody>
          <a:bodyPr wrap="square" rtlCol="0">
            <a:spAutoFit/>
          </a:bodyPr>
          <a:lstStyle/>
          <a:p>
            <a:r>
              <a:rPr lang="en-US" sz="3000" b="1" dirty="0">
                <a:latin typeface="Century Gothic" panose="020B0502020202020204" pitchFamily="34" charset="0"/>
              </a:rPr>
              <a:t>What do I do if my child is ill?</a:t>
            </a:r>
          </a:p>
          <a:p>
            <a:endParaRPr lang="en-US" sz="3000" b="1" dirty="0">
              <a:latin typeface="Century Gothic" panose="020B0502020202020204" pitchFamily="34" charset="0"/>
            </a:endParaRPr>
          </a:p>
          <a:p>
            <a:r>
              <a:rPr lang="en-US" sz="3000" b="1" dirty="0">
                <a:latin typeface="Century Gothic" panose="020B0502020202020204" pitchFamily="34" charset="0"/>
              </a:rPr>
              <a:t>Please </a:t>
            </a:r>
            <a:r>
              <a:rPr lang="en-US" sz="3000" b="1" dirty="0">
                <a:solidFill>
                  <a:srgbClr val="FF0000"/>
                </a:solidFill>
                <a:latin typeface="Century Gothic" panose="020B0502020202020204" pitchFamily="34" charset="0"/>
              </a:rPr>
              <a:t>always </a:t>
            </a:r>
            <a:r>
              <a:rPr lang="en-US" sz="3000" b="1" dirty="0">
                <a:latin typeface="Century Gothic" panose="020B0502020202020204" pitchFamily="34" charset="0"/>
              </a:rPr>
              <a:t>let the office know.  You can phone or email:</a:t>
            </a:r>
          </a:p>
          <a:p>
            <a:endParaRPr lang="en-US" sz="3000" b="1" dirty="0">
              <a:solidFill>
                <a:srgbClr val="FF0000"/>
              </a:solidFill>
              <a:latin typeface="Century Gothic" panose="020B0502020202020204" pitchFamily="34" charset="0"/>
            </a:endParaRPr>
          </a:p>
          <a:p>
            <a:r>
              <a:rPr lang="en-US" sz="2800" b="1" dirty="0">
                <a:latin typeface="Century Gothic" panose="020B0502020202020204" pitchFamily="34" charset="0"/>
              </a:rPr>
              <a:t>Tel: 		01582 872336</a:t>
            </a:r>
          </a:p>
          <a:p>
            <a:r>
              <a:rPr lang="en-US" sz="2800" b="1" dirty="0">
                <a:latin typeface="Century Gothic" panose="020B0502020202020204" pitchFamily="34" charset="0"/>
              </a:rPr>
              <a:t>Email:</a:t>
            </a:r>
            <a:r>
              <a:rPr lang="en-US" sz="2800" b="1" dirty="0">
                <a:solidFill>
                  <a:srgbClr val="FF0000"/>
                </a:solidFill>
                <a:latin typeface="Century Gothic" panose="020B0502020202020204" pitchFamily="34" charset="0"/>
              </a:rPr>
              <a:t>	</a:t>
            </a:r>
            <a:r>
              <a:rPr lang="en-US" sz="2800" b="1" dirty="0">
                <a:solidFill>
                  <a:srgbClr val="FF0000"/>
                </a:solidFill>
                <a:latin typeface="Century Gothic" panose="020B0502020202020204" pitchFamily="34" charset="0"/>
                <a:hlinkClick r:id="rId3"/>
              </a:rPr>
              <a:t>office@ken.dsamat.co.uk</a:t>
            </a:r>
            <a:endParaRPr lang="en-US" sz="2800" b="1" dirty="0">
              <a:solidFill>
                <a:srgbClr val="FF0000"/>
              </a:solidFill>
              <a:latin typeface="Century Gothic" panose="020B0502020202020204" pitchFamily="34" charset="0"/>
            </a:endParaRPr>
          </a:p>
          <a:p>
            <a:endParaRPr lang="en-US" sz="2800" b="1" dirty="0">
              <a:solidFill>
                <a:srgbClr val="FF0000"/>
              </a:solidFill>
              <a:latin typeface="Century Gothic" panose="020B0502020202020204" pitchFamily="34" charset="0"/>
            </a:endParaRPr>
          </a:p>
          <a:p>
            <a:r>
              <a:rPr lang="en-US" sz="2800" b="1" dirty="0">
                <a:latin typeface="Century Gothic" panose="020B0502020202020204" pitchFamily="34" charset="0"/>
              </a:rPr>
              <a:t>You can let us know too but the office </a:t>
            </a:r>
            <a:r>
              <a:rPr lang="en-US" sz="2800" b="1" dirty="0">
                <a:solidFill>
                  <a:srgbClr val="FF0000"/>
                </a:solidFill>
                <a:latin typeface="Century Gothic" panose="020B0502020202020204" pitchFamily="34" charset="0"/>
              </a:rPr>
              <a:t>must</a:t>
            </a:r>
            <a:r>
              <a:rPr lang="en-US" sz="2800" b="1" dirty="0">
                <a:latin typeface="Century Gothic" panose="020B0502020202020204" pitchFamily="34" charset="0"/>
              </a:rPr>
              <a:t> always know.</a:t>
            </a:r>
          </a:p>
          <a:p>
            <a:endParaRPr lang="en-US" sz="2800" b="1" dirty="0">
              <a:solidFill>
                <a:srgbClr val="FF0000"/>
              </a:solidFill>
              <a:latin typeface="Century Gothic" panose="020B0502020202020204" pitchFamily="34" charset="0"/>
            </a:endParaRPr>
          </a:p>
        </p:txBody>
      </p:sp>
    </p:spTree>
    <p:extLst>
      <p:ext uri="{BB962C8B-B14F-4D97-AF65-F5344CB8AC3E}">
        <p14:creationId xmlns:p14="http://schemas.microsoft.com/office/powerpoint/2010/main" val="15406192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Box 20">
            <a:extLst>
              <a:ext uri="{FF2B5EF4-FFF2-40B4-BE49-F238E27FC236}">
                <a16:creationId xmlns:a16="http://schemas.microsoft.com/office/drawing/2014/main" id="{C1F19035-AC77-E64F-AFCD-D75BE4602166}"/>
              </a:ext>
            </a:extLst>
          </p:cNvPr>
          <p:cNvSpPr txBox="1"/>
          <p:nvPr/>
        </p:nvSpPr>
        <p:spPr>
          <a:xfrm>
            <a:off x="717871" y="385211"/>
            <a:ext cx="2876108" cy="369332"/>
          </a:xfrm>
          <a:prstGeom prst="rect">
            <a:avLst/>
          </a:prstGeom>
          <a:noFill/>
        </p:spPr>
        <p:txBody>
          <a:bodyPr wrap="none" rtlCol="0">
            <a:spAutoFit/>
          </a:bodyPr>
          <a:lstStyle/>
          <a:p>
            <a:r>
              <a:rPr lang="en-US" b="1" dirty="0">
                <a:solidFill>
                  <a:srgbClr val="C00000"/>
                </a:solidFill>
                <a:latin typeface="Century Gothic" panose="020B0502020202020204" pitchFamily="34" charset="0"/>
              </a:rPr>
              <a:t>Kensworth CE Academy</a:t>
            </a:r>
          </a:p>
        </p:txBody>
      </p:sp>
      <p:sp>
        <p:nvSpPr>
          <p:cNvPr id="4" name="Rectangle 3">
            <a:extLst>
              <a:ext uri="{FF2B5EF4-FFF2-40B4-BE49-F238E27FC236}">
                <a16:creationId xmlns:a16="http://schemas.microsoft.com/office/drawing/2014/main" id="{D9F85D84-F467-9EE9-E6B8-1A8FC9BC0D61}"/>
              </a:ext>
            </a:extLst>
          </p:cNvPr>
          <p:cNvSpPr/>
          <p:nvPr/>
        </p:nvSpPr>
        <p:spPr>
          <a:xfrm>
            <a:off x="121023" y="208429"/>
            <a:ext cx="8901953" cy="6649571"/>
          </a:xfrm>
          <a:prstGeom prst="rect">
            <a:avLst/>
          </a:prstGeom>
          <a:noFill/>
          <a:ln w="38100" cmpd="dbl">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C00000"/>
              </a:solidFill>
            </a:endParaRPr>
          </a:p>
        </p:txBody>
      </p:sp>
      <p:pic>
        <p:nvPicPr>
          <p:cNvPr id="6" name="Picture 5">
            <a:extLst>
              <a:ext uri="{FF2B5EF4-FFF2-40B4-BE49-F238E27FC236}">
                <a16:creationId xmlns:a16="http://schemas.microsoft.com/office/drawing/2014/main" id="{7740DCBF-0D36-FE92-4D1C-31D37BB08A76}"/>
              </a:ext>
            </a:extLst>
          </p:cNvPr>
          <p:cNvPicPr>
            <a:picLocks noChangeAspect="1"/>
          </p:cNvPicPr>
          <p:nvPr/>
        </p:nvPicPr>
        <p:blipFill>
          <a:blip r:embed="rId2"/>
          <a:stretch>
            <a:fillRect/>
          </a:stretch>
        </p:blipFill>
        <p:spPr>
          <a:xfrm>
            <a:off x="262206" y="290664"/>
            <a:ext cx="390508" cy="558426"/>
          </a:xfrm>
          <a:prstGeom prst="rect">
            <a:avLst/>
          </a:prstGeom>
        </p:spPr>
      </p:pic>
      <p:sp>
        <p:nvSpPr>
          <p:cNvPr id="3" name="TextBox 2">
            <a:extLst>
              <a:ext uri="{FF2B5EF4-FFF2-40B4-BE49-F238E27FC236}">
                <a16:creationId xmlns:a16="http://schemas.microsoft.com/office/drawing/2014/main" id="{0C5018F9-64C0-3DF2-6F80-2E0F70598729}"/>
              </a:ext>
            </a:extLst>
          </p:cNvPr>
          <p:cNvSpPr txBox="1"/>
          <p:nvPr/>
        </p:nvSpPr>
        <p:spPr>
          <a:xfrm>
            <a:off x="301396" y="1141976"/>
            <a:ext cx="8421363" cy="5016758"/>
          </a:xfrm>
          <a:prstGeom prst="rect">
            <a:avLst/>
          </a:prstGeom>
          <a:noFill/>
        </p:spPr>
        <p:txBody>
          <a:bodyPr wrap="square" rtlCol="0">
            <a:spAutoFit/>
          </a:bodyPr>
          <a:lstStyle/>
          <a:p>
            <a:r>
              <a:rPr lang="en-US" sz="3000" b="1" dirty="0">
                <a:latin typeface="Century Gothic" panose="020B0502020202020204" pitchFamily="34" charset="0"/>
              </a:rPr>
              <a:t>What do I do if someone else is picking up my child?</a:t>
            </a:r>
          </a:p>
          <a:p>
            <a:endParaRPr lang="en-US" sz="3000" b="1" dirty="0">
              <a:latin typeface="Century Gothic" panose="020B0502020202020204" pitchFamily="34" charset="0"/>
            </a:endParaRPr>
          </a:p>
          <a:p>
            <a:r>
              <a:rPr lang="en-US" sz="3000" b="1" dirty="0">
                <a:latin typeface="Century Gothic" panose="020B0502020202020204" pitchFamily="34" charset="0"/>
              </a:rPr>
              <a:t>Please </a:t>
            </a:r>
            <a:r>
              <a:rPr lang="en-US" sz="3000" b="1" dirty="0">
                <a:solidFill>
                  <a:srgbClr val="FF0000"/>
                </a:solidFill>
                <a:latin typeface="Century Gothic" panose="020B0502020202020204" pitchFamily="34" charset="0"/>
              </a:rPr>
              <a:t>always </a:t>
            </a:r>
            <a:r>
              <a:rPr lang="en-US" sz="3000" b="1" dirty="0">
                <a:latin typeface="Century Gothic" panose="020B0502020202020204" pitchFamily="34" charset="0"/>
              </a:rPr>
              <a:t>let the office know.  You can phone or email:</a:t>
            </a:r>
          </a:p>
          <a:p>
            <a:endParaRPr lang="en-US" sz="3000" b="1" dirty="0">
              <a:solidFill>
                <a:srgbClr val="FF0000"/>
              </a:solidFill>
              <a:latin typeface="Century Gothic" panose="020B0502020202020204" pitchFamily="34" charset="0"/>
            </a:endParaRPr>
          </a:p>
          <a:p>
            <a:r>
              <a:rPr lang="en-US" sz="2800" b="1" dirty="0">
                <a:latin typeface="Century Gothic" panose="020B0502020202020204" pitchFamily="34" charset="0"/>
              </a:rPr>
              <a:t>Tel: 		01582 872336</a:t>
            </a:r>
          </a:p>
          <a:p>
            <a:r>
              <a:rPr lang="en-US" sz="2800" b="1" dirty="0">
                <a:latin typeface="Century Gothic" panose="020B0502020202020204" pitchFamily="34" charset="0"/>
              </a:rPr>
              <a:t>Email:</a:t>
            </a:r>
            <a:r>
              <a:rPr lang="en-US" sz="2800" b="1" dirty="0">
                <a:solidFill>
                  <a:srgbClr val="FF0000"/>
                </a:solidFill>
                <a:latin typeface="Century Gothic" panose="020B0502020202020204" pitchFamily="34" charset="0"/>
              </a:rPr>
              <a:t>	</a:t>
            </a:r>
            <a:r>
              <a:rPr lang="en-US" sz="2800" b="1" dirty="0">
                <a:solidFill>
                  <a:srgbClr val="FF0000"/>
                </a:solidFill>
                <a:latin typeface="Century Gothic" panose="020B0502020202020204" pitchFamily="34" charset="0"/>
                <a:hlinkClick r:id="rId3"/>
              </a:rPr>
              <a:t>office@ken.dsamat.co.uk</a:t>
            </a:r>
            <a:endParaRPr lang="en-US" sz="2800" b="1" dirty="0">
              <a:solidFill>
                <a:srgbClr val="FF0000"/>
              </a:solidFill>
              <a:latin typeface="Century Gothic" panose="020B0502020202020204" pitchFamily="34" charset="0"/>
            </a:endParaRPr>
          </a:p>
          <a:p>
            <a:endParaRPr lang="en-US" sz="2800" b="1" dirty="0">
              <a:solidFill>
                <a:srgbClr val="FF0000"/>
              </a:solidFill>
              <a:latin typeface="Century Gothic" panose="020B0502020202020204" pitchFamily="34" charset="0"/>
            </a:endParaRPr>
          </a:p>
          <a:p>
            <a:r>
              <a:rPr lang="en-US" sz="2800" b="1" dirty="0">
                <a:latin typeface="Century Gothic" panose="020B0502020202020204" pitchFamily="34" charset="0"/>
              </a:rPr>
              <a:t>You can let us know too but the office </a:t>
            </a:r>
            <a:r>
              <a:rPr lang="en-US" sz="2800" b="1" dirty="0">
                <a:solidFill>
                  <a:srgbClr val="FF0000"/>
                </a:solidFill>
                <a:latin typeface="Century Gothic" panose="020B0502020202020204" pitchFamily="34" charset="0"/>
              </a:rPr>
              <a:t>must</a:t>
            </a:r>
            <a:r>
              <a:rPr lang="en-US" sz="2800" b="1" dirty="0">
                <a:latin typeface="Century Gothic" panose="020B0502020202020204" pitchFamily="34" charset="0"/>
              </a:rPr>
              <a:t> always know.</a:t>
            </a:r>
          </a:p>
        </p:txBody>
      </p:sp>
    </p:spTree>
    <p:extLst>
      <p:ext uri="{BB962C8B-B14F-4D97-AF65-F5344CB8AC3E}">
        <p14:creationId xmlns:p14="http://schemas.microsoft.com/office/powerpoint/2010/main" val="1739847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5FAA945-9FD9-4C26-B149-823D9C6F569B}"/>
              </a:ext>
            </a:extLst>
          </p:cNvPr>
          <p:cNvPicPr>
            <a:picLocks noChangeAspect="1"/>
          </p:cNvPicPr>
          <p:nvPr/>
        </p:nvPicPr>
        <p:blipFill>
          <a:blip r:embed="rId2"/>
          <a:stretch>
            <a:fillRect/>
          </a:stretch>
        </p:blipFill>
        <p:spPr>
          <a:xfrm>
            <a:off x="0" y="1217951"/>
            <a:ext cx="9144000" cy="4422098"/>
          </a:xfrm>
          <a:prstGeom prst="rect">
            <a:avLst/>
          </a:prstGeom>
        </p:spPr>
      </p:pic>
    </p:spTree>
    <p:extLst>
      <p:ext uri="{BB962C8B-B14F-4D97-AF65-F5344CB8AC3E}">
        <p14:creationId xmlns:p14="http://schemas.microsoft.com/office/powerpoint/2010/main" val="24404449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15FD43E-768F-464A-BF9F-8766A007C494}"/>
              </a:ext>
            </a:extLst>
          </p:cNvPr>
          <p:cNvPicPr>
            <a:picLocks noChangeAspect="1"/>
          </p:cNvPicPr>
          <p:nvPr/>
        </p:nvPicPr>
        <p:blipFill>
          <a:blip r:embed="rId2"/>
          <a:stretch>
            <a:fillRect/>
          </a:stretch>
        </p:blipFill>
        <p:spPr>
          <a:xfrm>
            <a:off x="0" y="252450"/>
            <a:ext cx="9144000" cy="6333850"/>
          </a:xfrm>
          <a:prstGeom prst="rect">
            <a:avLst/>
          </a:prstGeom>
        </p:spPr>
      </p:pic>
    </p:spTree>
    <p:extLst>
      <p:ext uri="{BB962C8B-B14F-4D97-AF65-F5344CB8AC3E}">
        <p14:creationId xmlns:p14="http://schemas.microsoft.com/office/powerpoint/2010/main" val="7671607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Box 20">
            <a:extLst>
              <a:ext uri="{FF2B5EF4-FFF2-40B4-BE49-F238E27FC236}">
                <a16:creationId xmlns:a16="http://schemas.microsoft.com/office/drawing/2014/main" id="{C1F19035-AC77-E64F-AFCD-D75BE4602166}"/>
              </a:ext>
            </a:extLst>
          </p:cNvPr>
          <p:cNvSpPr txBox="1"/>
          <p:nvPr/>
        </p:nvSpPr>
        <p:spPr>
          <a:xfrm>
            <a:off x="717871" y="385211"/>
            <a:ext cx="2876108" cy="369332"/>
          </a:xfrm>
          <a:prstGeom prst="rect">
            <a:avLst/>
          </a:prstGeom>
          <a:noFill/>
        </p:spPr>
        <p:txBody>
          <a:bodyPr wrap="none" rtlCol="0">
            <a:spAutoFit/>
          </a:bodyPr>
          <a:lstStyle/>
          <a:p>
            <a:r>
              <a:rPr lang="en-US" b="1" dirty="0">
                <a:solidFill>
                  <a:srgbClr val="C00000"/>
                </a:solidFill>
                <a:latin typeface="Century Gothic" panose="020B0502020202020204" pitchFamily="34" charset="0"/>
              </a:rPr>
              <a:t>Kensworth CE Academy</a:t>
            </a:r>
          </a:p>
        </p:txBody>
      </p:sp>
      <p:sp>
        <p:nvSpPr>
          <p:cNvPr id="4" name="Rectangle 3">
            <a:extLst>
              <a:ext uri="{FF2B5EF4-FFF2-40B4-BE49-F238E27FC236}">
                <a16:creationId xmlns:a16="http://schemas.microsoft.com/office/drawing/2014/main" id="{D9F85D84-F467-9EE9-E6B8-1A8FC9BC0D61}"/>
              </a:ext>
            </a:extLst>
          </p:cNvPr>
          <p:cNvSpPr/>
          <p:nvPr/>
        </p:nvSpPr>
        <p:spPr>
          <a:xfrm>
            <a:off x="121023" y="208429"/>
            <a:ext cx="8901953" cy="6649571"/>
          </a:xfrm>
          <a:prstGeom prst="rect">
            <a:avLst/>
          </a:prstGeom>
          <a:noFill/>
          <a:ln w="38100" cmpd="dbl">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C00000"/>
              </a:solidFill>
            </a:endParaRPr>
          </a:p>
        </p:txBody>
      </p:sp>
      <p:pic>
        <p:nvPicPr>
          <p:cNvPr id="6" name="Picture 5">
            <a:extLst>
              <a:ext uri="{FF2B5EF4-FFF2-40B4-BE49-F238E27FC236}">
                <a16:creationId xmlns:a16="http://schemas.microsoft.com/office/drawing/2014/main" id="{7740DCBF-0D36-FE92-4D1C-31D37BB08A76}"/>
              </a:ext>
            </a:extLst>
          </p:cNvPr>
          <p:cNvPicPr>
            <a:picLocks noChangeAspect="1"/>
          </p:cNvPicPr>
          <p:nvPr/>
        </p:nvPicPr>
        <p:blipFill>
          <a:blip r:embed="rId2"/>
          <a:stretch>
            <a:fillRect/>
          </a:stretch>
        </p:blipFill>
        <p:spPr>
          <a:xfrm>
            <a:off x="262206" y="290664"/>
            <a:ext cx="390508" cy="558426"/>
          </a:xfrm>
          <a:prstGeom prst="rect">
            <a:avLst/>
          </a:prstGeom>
        </p:spPr>
      </p:pic>
      <p:sp>
        <p:nvSpPr>
          <p:cNvPr id="2" name="TextBox 1">
            <a:extLst>
              <a:ext uri="{FF2B5EF4-FFF2-40B4-BE49-F238E27FC236}">
                <a16:creationId xmlns:a16="http://schemas.microsoft.com/office/drawing/2014/main" id="{2BF7D182-8A67-2AD9-54FC-9A2DA0998B7B}"/>
              </a:ext>
            </a:extLst>
          </p:cNvPr>
          <p:cNvSpPr txBox="1"/>
          <p:nvPr/>
        </p:nvSpPr>
        <p:spPr>
          <a:xfrm>
            <a:off x="394188" y="1327170"/>
            <a:ext cx="8355622" cy="3108543"/>
          </a:xfrm>
          <a:prstGeom prst="rect">
            <a:avLst/>
          </a:prstGeom>
          <a:noFill/>
        </p:spPr>
        <p:txBody>
          <a:bodyPr wrap="square" rtlCol="0">
            <a:spAutoFit/>
          </a:bodyPr>
          <a:lstStyle/>
          <a:p>
            <a:r>
              <a:rPr lang="en-US" sz="2800" b="1" dirty="0">
                <a:latin typeface="Century Gothic" panose="020B0502020202020204" pitchFamily="34" charset="0"/>
              </a:rPr>
              <a:t>PE &amp; Forest School</a:t>
            </a:r>
          </a:p>
          <a:p>
            <a:endParaRPr lang="en-US" sz="2800" b="1" dirty="0">
              <a:latin typeface="Century Gothic" panose="020B0502020202020204" pitchFamily="34" charset="0"/>
            </a:endParaRPr>
          </a:p>
          <a:p>
            <a:pPr marL="457200" indent="-457200">
              <a:buFont typeface="Arial" panose="020B0604020202020204" pitchFamily="34" charset="0"/>
              <a:buChar char="•"/>
            </a:pPr>
            <a:r>
              <a:rPr lang="en-US" sz="2800" dirty="0">
                <a:latin typeface="Century Gothic" panose="020B0502020202020204" pitchFamily="34" charset="0"/>
              </a:rPr>
              <a:t>This year our PE days are Monday and Wednesday.</a:t>
            </a:r>
            <a:br>
              <a:rPr lang="en-US" sz="2800" dirty="0">
                <a:latin typeface="Century Gothic" panose="020B0502020202020204" pitchFamily="34" charset="0"/>
              </a:rPr>
            </a:br>
            <a:endParaRPr lang="en-US" sz="2800" dirty="0">
              <a:latin typeface="Century Gothic" panose="020B0502020202020204" pitchFamily="34" charset="0"/>
            </a:endParaRPr>
          </a:p>
          <a:p>
            <a:pPr marL="457200" indent="-457200">
              <a:buFont typeface="Arial" panose="020B0604020202020204" pitchFamily="34" charset="0"/>
              <a:buChar char="•"/>
            </a:pPr>
            <a:r>
              <a:rPr lang="en-US" sz="2800" dirty="0">
                <a:latin typeface="Century Gothic" panose="020B0502020202020204" pitchFamily="34" charset="0"/>
              </a:rPr>
              <a:t>Forest School – Thursday afternoons until Christmas.</a:t>
            </a:r>
          </a:p>
        </p:txBody>
      </p:sp>
    </p:spTree>
    <p:extLst>
      <p:ext uri="{BB962C8B-B14F-4D97-AF65-F5344CB8AC3E}">
        <p14:creationId xmlns:p14="http://schemas.microsoft.com/office/powerpoint/2010/main" val="17405900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26E6C84-AB4A-4E6F-8D48-51A61A8C7DE4}"/>
              </a:ext>
            </a:extLst>
          </p:cNvPr>
          <p:cNvSpPr/>
          <p:nvPr/>
        </p:nvSpPr>
        <p:spPr>
          <a:xfrm>
            <a:off x="121023" y="208429"/>
            <a:ext cx="8901953" cy="6649571"/>
          </a:xfrm>
          <a:prstGeom prst="rect">
            <a:avLst/>
          </a:prstGeom>
          <a:noFill/>
          <a:ln w="38100" cmpd="dbl">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C00000"/>
              </a:solidFill>
            </a:endParaRPr>
          </a:p>
        </p:txBody>
      </p:sp>
      <p:sp>
        <p:nvSpPr>
          <p:cNvPr id="3" name="TextBox 2">
            <a:extLst>
              <a:ext uri="{FF2B5EF4-FFF2-40B4-BE49-F238E27FC236}">
                <a16:creationId xmlns:a16="http://schemas.microsoft.com/office/drawing/2014/main" id="{E0DABB49-00AD-49F9-84E3-93524502C02A}"/>
              </a:ext>
            </a:extLst>
          </p:cNvPr>
          <p:cNvSpPr txBox="1"/>
          <p:nvPr/>
        </p:nvSpPr>
        <p:spPr>
          <a:xfrm>
            <a:off x="717871" y="385211"/>
            <a:ext cx="2876108" cy="369332"/>
          </a:xfrm>
          <a:prstGeom prst="rect">
            <a:avLst/>
          </a:prstGeom>
          <a:noFill/>
        </p:spPr>
        <p:txBody>
          <a:bodyPr wrap="none" rtlCol="0">
            <a:spAutoFit/>
          </a:bodyPr>
          <a:lstStyle/>
          <a:p>
            <a:r>
              <a:rPr lang="en-US" b="1" dirty="0">
                <a:solidFill>
                  <a:srgbClr val="C00000"/>
                </a:solidFill>
                <a:latin typeface="Century Gothic" panose="020B0502020202020204" pitchFamily="34" charset="0"/>
              </a:rPr>
              <a:t>Kensworth CE Academy</a:t>
            </a:r>
          </a:p>
        </p:txBody>
      </p:sp>
      <p:pic>
        <p:nvPicPr>
          <p:cNvPr id="4" name="Picture 3">
            <a:extLst>
              <a:ext uri="{FF2B5EF4-FFF2-40B4-BE49-F238E27FC236}">
                <a16:creationId xmlns:a16="http://schemas.microsoft.com/office/drawing/2014/main" id="{08277F29-CA17-4798-AFA6-887DF2DE9874}"/>
              </a:ext>
            </a:extLst>
          </p:cNvPr>
          <p:cNvPicPr>
            <a:picLocks noChangeAspect="1"/>
          </p:cNvPicPr>
          <p:nvPr/>
        </p:nvPicPr>
        <p:blipFill>
          <a:blip r:embed="rId2"/>
          <a:stretch>
            <a:fillRect/>
          </a:stretch>
        </p:blipFill>
        <p:spPr>
          <a:xfrm>
            <a:off x="262206" y="290664"/>
            <a:ext cx="390508" cy="558426"/>
          </a:xfrm>
          <a:prstGeom prst="rect">
            <a:avLst/>
          </a:prstGeom>
        </p:spPr>
      </p:pic>
      <p:sp>
        <p:nvSpPr>
          <p:cNvPr id="5" name="TextBox 4">
            <a:extLst>
              <a:ext uri="{FF2B5EF4-FFF2-40B4-BE49-F238E27FC236}">
                <a16:creationId xmlns:a16="http://schemas.microsoft.com/office/drawing/2014/main" id="{1D6414E9-0F6F-488B-8589-103A475E36BA}"/>
              </a:ext>
            </a:extLst>
          </p:cNvPr>
          <p:cNvSpPr txBox="1"/>
          <p:nvPr/>
        </p:nvSpPr>
        <p:spPr>
          <a:xfrm>
            <a:off x="230976" y="1571258"/>
            <a:ext cx="5175682" cy="5078313"/>
          </a:xfrm>
          <a:prstGeom prst="rect">
            <a:avLst/>
          </a:prstGeom>
          <a:noFill/>
        </p:spPr>
        <p:txBody>
          <a:bodyPr wrap="square" rtlCol="0">
            <a:spAutoFit/>
          </a:bodyPr>
          <a:lstStyle/>
          <a:p>
            <a:r>
              <a:rPr lang="en-US" dirty="0"/>
              <a:t>Reading is extremely important in all aspects of life and should be enjoyed by all.</a:t>
            </a:r>
          </a:p>
          <a:p>
            <a:endParaRPr lang="en-US" dirty="0"/>
          </a:p>
          <a:p>
            <a:r>
              <a:rPr lang="en-US" dirty="0"/>
              <a:t>Previously, it was deemed that reading anything other than books was not really reading. This could not be further from the truth. </a:t>
            </a:r>
          </a:p>
          <a:p>
            <a:endParaRPr lang="en-US" dirty="0"/>
          </a:p>
          <a:p>
            <a:r>
              <a:rPr lang="en-US" dirty="0"/>
              <a:t>The DfE has decided to highlight the importance of both reading and being read to in the national curriculum and has stated that any means of text is now classed as reading and is highly valuable. </a:t>
            </a:r>
          </a:p>
          <a:p>
            <a:endParaRPr lang="en-US" dirty="0"/>
          </a:p>
          <a:p>
            <a:r>
              <a:rPr lang="en-US" dirty="0"/>
              <a:t>Here at </a:t>
            </a:r>
            <a:r>
              <a:rPr lang="en-US" dirty="0" err="1"/>
              <a:t>Kensworth</a:t>
            </a:r>
            <a:r>
              <a:rPr lang="en-US" dirty="0"/>
              <a:t> CE Academy we have invested in the renaissance accelerated reader programme to help track children’s reading abilities in greater depth. </a:t>
            </a:r>
          </a:p>
          <a:p>
            <a:endParaRPr lang="en-GB" dirty="0"/>
          </a:p>
        </p:txBody>
      </p:sp>
      <p:sp>
        <p:nvSpPr>
          <p:cNvPr id="6" name="TextBox 5">
            <a:extLst>
              <a:ext uri="{FF2B5EF4-FFF2-40B4-BE49-F238E27FC236}">
                <a16:creationId xmlns:a16="http://schemas.microsoft.com/office/drawing/2014/main" id="{3A00FE7A-34D9-491E-8293-E0B194CE5472}"/>
              </a:ext>
            </a:extLst>
          </p:cNvPr>
          <p:cNvSpPr txBox="1"/>
          <p:nvPr/>
        </p:nvSpPr>
        <p:spPr>
          <a:xfrm>
            <a:off x="457460" y="849090"/>
            <a:ext cx="6072326" cy="584775"/>
          </a:xfrm>
          <a:prstGeom prst="rect">
            <a:avLst/>
          </a:prstGeom>
          <a:noFill/>
        </p:spPr>
        <p:txBody>
          <a:bodyPr wrap="square" rtlCol="0">
            <a:spAutoFit/>
          </a:bodyPr>
          <a:lstStyle/>
          <a:p>
            <a:r>
              <a:rPr lang="en-US" sz="3200" b="1" u="sng" dirty="0"/>
              <a:t>Reading</a:t>
            </a:r>
            <a:r>
              <a:rPr lang="en-US" dirty="0"/>
              <a:t> </a:t>
            </a:r>
            <a:endParaRPr lang="en-GB" dirty="0"/>
          </a:p>
        </p:txBody>
      </p:sp>
      <p:pic>
        <p:nvPicPr>
          <p:cNvPr id="7" name="Picture 6">
            <a:extLst>
              <a:ext uri="{FF2B5EF4-FFF2-40B4-BE49-F238E27FC236}">
                <a16:creationId xmlns:a16="http://schemas.microsoft.com/office/drawing/2014/main" id="{838B6891-92E3-4BF0-AAF7-2BEE35A29B10}"/>
              </a:ext>
            </a:extLst>
          </p:cNvPr>
          <p:cNvPicPr>
            <a:picLocks noChangeAspect="1"/>
          </p:cNvPicPr>
          <p:nvPr/>
        </p:nvPicPr>
        <p:blipFill>
          <a:blip r:embed="rId3"/>
          <a:stretch>
            <a:fillRect/>
          </a:stretch>
        </p:blipFill>
        <p:spPr>
          <a:xfrm>
            <a:off x="5292250" y="3254928"/>
            <a:ext cx="1692376" cy="2004129"/>
          </a:xfrm>
          <a:prstGeom prst="rect">
            <a:avLst/>
          </a:prstGeom>
        </p:spPr>
      </p:pic>
      <p:pic>
        <p:nvPicPr>
          <p:cNvPr id="9" name="Picture 8">
            <a:extLst>
              <a:ext uri="{FF2B5EF4-FFF2-40B4-BE49-F238E27FC236}">
                <a16:creationId xmlns:a16="http://schemas.microsoft.com/office/drawing/2014/main" id="{0EAC57B6-4561-4A8D-BCBD-606F0B5FB3B8}"/>
              </a:ext>
            </a:extLst>
          </p:cNvPr>
          <p:cNvPicPr>
            <a:picLocks noChangeAspect="1"/>
          </p:cNvPicPr>
          <p:nvPr/>
        </p:nvPicPr>
        <p:blipFill>
          <a:blip r:embed="rId4"/>
          <a:stretch>
            <a:fillRect/>
          </a:stretch>
        </p:blipFill>
        <p:spPr>
          <a:xfrm>
            <a:off x="5613724" y="290664"/>
            <a:ext cx="3103898" cy="1750586"/>
          </a:xfrm>
          <a:prstGeom prst="rect">
            <a:avLst/>
          </a:prstGeom>
        </p:spPr>
      </p:pic>
      <p:pic>
        <p:nvPicPr>
          <p:cNvPr id="10" name="Picture 9">
            <a:extLst>
              <a:ext uri="{FF2B5EF4-FFF2-40B4-BE49-F238E27FC236}">
                <a16:creationId xmlns:a16="http://schemas.microsoft.com/office/drawing/2014/main" id="{1CC195AD-5CC1-4DC9-96F1-C49924639B70}"/>
              </a:ext>
            </a:extLst>
          </p:cNvPr>
          <p:cNvPicPr>
            <a:picLocks noChangeAspect="1"/>
          </p:cNvPicPr>
          <p:nvPr/>
        </p:nvPicPr>
        <p:blipFill>
          <a:blip r:embed="rId5"/>
          <a:stretch>
            <a:fillRect/>
          </a:stretch>
        </p:blipFill>
        <p:spPr>
          <a:xfrm>
            <a:off x="6966021" y="2041250"/>
            <a:ext cx="2038350" cy="4810125"/>
          </a:xfrm>
          <a:prstGeom prst="rect">
            <a:avLst/>
          </a:prstGeom>
        </p:spPr>
      </p:pic>
    </p:spTree>
    <p:extLst>
      <p:ext uri="{BB962C8B-B14F-4D97-AF65-F5344CB8AC3E}">
        <p14:creationId xmlns:p14="http://schemas.microsoft.com/office/powerpoint/2010/main" val="27696603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Box 20">
            <a:extLst>
              <a:ext uri="{FF2B5EF4-FFF2-40B4-BE49-F238E27FC236}">
                <a16:creationId xmlns:a16="http://schemas.microsoft.com/office/drawing/2014/main" id="{C1F19035-AC77-E64F-AFCD-D75BE4602166}"/>
              </a:ext>
            </a:extLst>
          </p:cNvPr>
          <p:cNvSpPr txBox="1"/>
          <p:nvPr/>
        </p:nvSpPr>
        <p:spPr>
          <a:xfrm>
            <a:off x="717871" y="385211"/>
            <a:ext cx="2876108" cy="369332"/>
          </a:xfrm>
          <a:prstGeom prst="rect">
            <a:avLst/>
          </a:prstGeom>
          <a:noFill/>
        </p:spPr>
        <p:txBody>
          <a:bodyPr wrap="none" rtlCol="0">
            <a:spAutoFit/>
          </a:bodyPr>
          <a:lstStyle/>
          <a:p>
            <a:r>
              <a:rPr lang="en-US" b="1" dirty="0">
                <a:solidFill>
                  <a:srgbClr val="C00000"/>
                </a:solidFill>
                <a:latin typeface="Century Gothic" panose="020B0502020202020204" pitchFamily="34" charset="0"/>
              </a:rPr>
              <a:t>Kensworth CE Academy</a:t>
            </a:r>
          </a:p>
        </p:txBody>
      </p:sp>
      <p:sp>
        <p:nvSpPr>
          <p:cNvPr id="4" name="Rectangle 3">
            <a:extLst>
              <a:ext uri="{FF2B5EF4-FFF2-40B4-BE49-F238E27FC236}">
                <a16:creationId xmlns:a16="http://schemas.microsoft.com/office/drawing/2014/main" id="{D9F85D84-F467-9EE9-E6B8-1A8FC9BC0D61}"/>
              </a:ext>
            </a:extLst>
          </p:cNvPr>
          <p:cNvSpPr/>
          <p:nvPr/>
        </p:nvSpPr>
        <p:spPr>
          <a:xfrm>
            <a:off x="121023" y="208429"/>
            <a:ext cx="8901953" cy="6649571"/>
          </a:xfrm>
          <a:prstGeom prst="rect">
            <a:avLst/>
          </a:prstGeom>
          <a:noFill/>
          <a:ln w="38100" cmpd="dbl">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C00000"/>
              </a:solidFill>
            </a:endParaRPr>
          </a:p>
        </p:txBody>
      </p:sp>
      <p:pic>
        <p:nvPicPr>
          <p:cNvPr id="6" name="Picture 5">
            <a:extLst>
              <a:ext uri="{FF2B5EF4-FFF2-40B4-BE49-F238E27FC236}">
                <a16:creationId xmlns:a16="http://schemas.microsoft.com/office/drawing/2014/main" id="{7740DCBF-0D36-FE92-4D1C-31D37BB08A76}"/>
              </a:ext>
            </a:extLst>
          </p:cNvPr>
          <p:cNvPicPr>
            <a:picLocks noChangeAspect="1"/>
          </p:cNvPicPr>
          <p:nvPr/>
        </p:nvPicPr>
        <p:blipFill>
          <a:blip r:embed="rId2"/>
          <a:stretch>
            <a:fillRect/>
          </a:stretch>
        </p:blipFill>
        <p:spPr>
          <a:xfrm>
            <a:off x="262206" y="290664"/>
            <a:ext cx="390508" cy="558426"/>
          </a:xfrm>
          <a:prstGeom prst="rect">
            <a:avLst/>
          </a:prstGeom>
        </p:spPr>
      </p:pic>
      <p:sp>
        <p:nvSpPr>
          <p:cNvPr id="2" name="TextBox 1">
            <a:extLst>
              <a:ext uri="{FF2B5EF4-FFF2-40B4-BE49-F238E27FC236}">
                <a16:creationId xmlns:a16="http://schemas.microsoft.com/office/drawing/2014/main" id="{927B577D-B1EC-5991-439B-27BF7F36C57A}"/>
              </a:ext>
            </a:extLst>
          </p:cNvPr>
          <p:cNvSpPr txBox="1"/>
          <p:nvPr/>
        </p:nvSpPr>
        <p:spPr>
          <a:xfrm>
            <a:off x="262206" y="1159179"/>
            <a:ext cx="8728303" cy="4452950"/>
          </a:xfrm>
          <a:prstGeom prst="rect">
            <a:avLst/>
          </a:prstGeom>
          <a:noFill/>
        </p:spPr>
        <p:txBody>
          <a:bodyPr wrap="square" rtlCol="0">
            <a:spAutoFit/>
          </a:bodyPr>
          <a:lstStyle/>
          <a:p>
            <a:r>
              <a:rPr lang="en-US" sz="2000" b="1" dirty="0">
                <a:latin typeface="Century Gothic" panose="020B0502020202020204" pitchFamily="34" charset="0"/>
              </a:rPr>
              <a:t>Reading </a:t>
            </a:r>
          </a:p>
          <a:p>
            <a:pPr>
              <a:lnSpc>
                <a:spcPct val="120000"/>
              </a:lnSpc>
            </a:pPr>
            <a:endParaRPr lang="en-US" sz="2000" b="1" dirty="0">
              <a:latin typeface="Century Gothic" panose="020B0502020202020204" pitchFamily="34" charset="0"/>
            </a:endParaRPr>
          </a:p>
          <a:p>
            <a:pPr marL="342900" indent="-342900">
              <a:lnSpc>
                <a:spcPct val="120000"/>
              </a:lnSpc>
              <a:spcAft>
                <a:spcPts val="50"/>
              </a:spcAft>
              <a:buFont typeface="Arial" panose="020B0604020202020204" pitchFamily="34" charset="0"/>
              <a:buChar char="•"/>
            </a:pPr>
            <a:r>
              <a:rPr lang="en-US" sz="2000" dirty="0">
                <a:latin typeface="Century Gothic" panose="020B0502020202020204" pitchFamily="34" charset="0"/>
              </a:rPr>
              <a:t>This year we are focusing on reading for pleasure. Our new reading records, introduced last year, contain all the Year 3 and 4 words that children need to be able to read and write before the end of the year group.  These </a:t>
            </a:r>
            <a:r>
              <a:rPr lang="en-US" sz="2000" dirty="0">
                <a:solidFill>
                  <a:srgbClr val="FF0000"/>
                </a:solidFill>
                <a:latin typeface="Century Gothic" panose="020B0502020202020204" pitchFamily="34" charset="0"/>
              </a:rPr>
              <a:t>must</a:t>
            </a:r>
            <a:r>
              <a:rPr lang="en-US" sz="2000" dirty="0">
                <a:latin typeface="Century Gothic" panose="020B0502020202020204" pitchFamily="34" charset="0"/>
              </a:rPr>
              <a:t> be in school every day as the children will be reading at school and they contain important login information.</a:t>
            </a:r>
          </a:p>
          <a:p>
            <a:pPr marL="342900" indent="-342900">
              <a:lnSpc>
                <a:spcPct val="120000"/>
              </a:lnSpc>
              <a:spcAft>
                <a:spcPts val="50"/>
              </a:spcAft>
              <a:buFont typeface="Arial" panose="020B0604020202020204" pitchFamily="34" charset="0"/>
              <a:buChar char="•"/>
            </a:pPr>
            <a:r>
              <a:rPr lang="en-US" sz="2000" dirty="0">
                <a:latin typeface="Century Gothic" panose="020B0502020202020204" pitchFamily="34" charset="0"/>
              </a:rPr>
              <a:t>Please listen to your children read as often as possible and write in their reading records.</a:t>
            </a:r>
          </a:p>
          <a:p>
            <a:pPr marL="342900" indent="-342900">
              <a:lnSpc>
                <a:spcPct val="120000"/>
              </a:lnSpc>
              <a:spcAft>
                <a:spcPts val="50"/>
              </a:spcAft>
              <a:buFont typeface="Arial" panose="020B0604020202020204" pitchFamily="34" charset="0"/>
              <a:buChar char="•"/>
            </a:pPr>
            <a:r>
              <a:rPr lang="en-US" sz="2000" dirty="0">
                <a:latin typeface="Century Gothic" panose="020B0502020202020204" pitchFamily="34" charset="0"/>
              </a:rPr>
              <a:t>Even if your child reads on their own, please sign their reading record so we know they’ve read at home.</a:t>
            </a:r>
          </a:p>
        </p:txBody>
      </p:sp>
    </p:spTree>
    <p:extLst>
      <p:ext uri="{BB962C8B-B14F-4D97-AF65-F5344CB8AC3E}">
        <p14:creationId xmlns:p14="http://schemas.microsoft.com/office/powerpoint/2010/main" val="32662031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Box 20">
            <a:extLst>
              <a:ext uri="{FF2B5EF4-FFF2-40B4-BE49-F238E27FC236}">
                <a16:creationId xmlns:a16="http://schemas.microsoft.com/office/drawing/2014/main" id="{C1F19035-AC77-E64F-AFCD-D75BE4602166}"/>
              </a:ext>
            </a:extLst>
          </p:cNvPr>
          <p:cNvSpPr txBox="1"/>
          <p:nvPr/>
        </p:nvSpPr>
        <p:spPr>
          <a:xfrm>
            <a:off x="717871" y="385211"/>
            <a:ext cx="2876108" cy="369332"/>
          </a:xfrm>
          <a:prstGeom prst="rect">
            <a:avLst/>
          </a:prstGeom>
          <a:noFill/>
        </p:spPr>
        <p:txBody>
          <a:bodyPr wrap="none" rtlCol="0">
            <a:spAutoFit/>
          </a:bodyPr>
          <a:lstStyle/>
          <a:p>
            <a:r>
              <a:rPr lang="en-US" b="1" dirty="0">
                <a:solidFill>
                  <a:srgbClr val="C00000"/>
                </a:solidFill>
                <a:latin typeface="Century Gothic" panose="020B0502020202020204" pitchFamily="34" charset="0"/>
              </a:rPr>
              <a:t>Kensworth CE Academy</a:t>
            </a:r>
          </a:p>
        </p:txBody>
      </p:sp>
      <p:sp>
        <p:nvSpPr>
          <p:cNvPr id="4" name="Rectangle 3">
            <a:extLst>
              <a:ext uri="{FF2B5EF4-FFF2-40B4-BE49-F238E27FC236}">
                <a16:creationId xmlns:a16="http://schemas.microsoft.com/office/drawing/2014/main" id="{D9F85D84-F467-9EE9-E6B8-1A8FC9BC0D61}"/>
              </a:ext>
            </a:extLst>
          </p:cNvPr>
          <p:cNvSpPr/>
          <p:nvPr/>
        </p:nvSpPr>
        <p:spPr>
          <a:xfrm>
            <a:off x="121023" y="208429"/>
            <a:ext cx="8901953" cy="6649571"/>
          </a:xfrm>
          <a:prstGeom prst="rect">
            <a:avLst/>
          </a:prstGeom>
          <a:noFill/>
          <a:ln w="38100" cmpd="dbl">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C00000"/>
              </a:solidFill>
            </a:endParaRPr>
          </a:p>
        </p:txBody>
      </p:sp>
      <p:pic>
        <p:nvPicPr>
          <p:cNvPr id="6" name="Picture 5">
            <a:extLst>
              <a:ext uri="{FF2B5EF4-FFF2-40B4-BE49-F238E27FC236}">
                <a16:creationId xmlns:a16="http://schemas.microsoft.com/office/drawing/2014/main" id="{7740DCBF-0D36-FE92-4D1C-31D37BB08A76}"/>
              </a:ext>
            </a:extLst>
          </p:cNvPr>
          <p:cNvPicPr>
            <a:picLocks noChangeAspect="1"/>
          </p:cNvPicPr>
          <p:nvPr/>
        </p:nvPicPr>
        <p:blipFill>
          <a:blip r:embed="rId2"/>
          <a:stretch>
            <a:fillRect/>
          </a:stretch>
        </p:blipFill>
        <p:spPr>
          <a:xfrm>
            <a:off x="262206" y="290664"/>
            <a:ext cx="390508" cy="558426"/>
          </a:xfrm>
          <a:prstGeom prst="rect">
            <a:avLst/>
          </a:prstGeom>
        </p:spPr>
      </p:pic>
      <p:sp>
        <p:nvSpPr>
          <p:cNvPr id="2" name="TextBox 1">
            <a:extLst>
              <a:ext uri="{FF2B5EF4-FFF2-40B4-BE49-F238E27FC236}">
                <a16:creationId xmlns:a16="http://schemas.microsoft.com/office/drawing/2014/main" id="{05037455-0AAA-3244-5C08-D646D428F0D8}"/>
              </a:ext>
            </a:extLst>
          </p:cNvPr>
          <p:cNvSpPr txBox="1"/>
          <p:nvPr/>
        </p:nvSpPr>
        <p:spPr>
          <a:xfrm>
            <a:off x="457460" y="911855"/>
            <a:ext cx="5366148" cy="1200329"/>
          </a:xfrm>
          <a:prstGeom prst="rect">
            <a:avLst/>
          </a:prstGeom>
          <a:noFill/>
        </p:spPr>
        <p:txBody>
          <a:bodyPr wrap="square" rtlCol="0">
            <a:spAutoFit/>
          </a:bodyPr>
          <a:lstStyle/>
          <a:p>
            <a:r>
              <a:rPr lang="en-GB" sz="2400" b="1" dirty="0">
                <a:latin typeface="Century Gothic" panose="020B0502020202020204" pitchFamily="34" charset="0"/>
              </a:rPr>
              <a:t>Spellings</a:t>
            </a:r>
          </a:p>
          <a:p>
            <a:endParaRPr lang="en-GB" sz="2400" b="1" dirty="0">
              <a:latin typeface="Century Gothic" panose="020B0502020202020204" pitchFamily="34" charset="0"/>
            </a:endParaRPr>
          </a:p>
          <a:p>
            <a:endParaRPr lang="en-GB" sz="2400" dirty="0">
              <a:latin typeface="Century Gothic" panose="020B0502020202020204" pitchFamily="34" charset="0"/>
            </a:endParaRPr>
          </a:p>
        </p:txBody>
      </p:sp>
      <p:sp>
        <p:nvSpPr>
          <p:cNvPr id="7" name="TextBox 6">
            <a:extLst>
              <a:ext uri="{FF2B5EF4-FFF2-40B4-BE49-F238E27FC236}">
                <a16:creationId xmlns:a16="http://schemas.microsoft.com/office/drawing/2014/main" id="{00939F08-48AF-49D6-AFB0-E9114CCDA5E2}"/>
              </a:ext>
            </a:extLst>
          </p:cNvPr>
          <p:cNvSpPr txBox="1"/>
          <p:nvPr/>
        </p:nvSpPr>
        <p:spPr>
          <a:xfrm>
            <a:off x="398723" y="1415426"/>
            <a:ext cx="3258105" cy="5632311"/>
          </a:xfrm>
          <a:prstGeom prst="rect">
            <a:avLst/>
          </a:prstGeom>
          <a:noFill/>
        </p:spPr>
        <p:txBody>
          <a:bodyPr wrap="square" rtlCol="0">
            <a:spAutoFit/>
          </a:bodyPr>
          <a:lstStyle/>
          <a:p>
            <a:r>
              <a:rPr lang="en-US" dirty="0"/>
              <a:t>We have began using the Jane Considine spelling book programme for our teaching of spelling. This involves having a spelling test every 2 weeks in order to enable children to practice their spellings. Furthermore, the children will complete some spelling investigations to underpin their spelling knowledge and help them create links with focus phonemes.</a:t>
            </a:r>
          </a:p>
          <a:p>
            <a:endParaRPr lang="en-US" dirty="0"/>
          </a:p>
          <a:p>
            <a:r>
              <a:rPr lang="en-US" dirty="0"/>
              <a:t>This will support children in spotting patterns and reinforcing their phonics knowledge to help them decode words more fluently. </a:t>
            </a:r>
            <a:endParaRPr lang="en-GB" dirty="0"/>
          </a:p>
        </p:txBody>
      </p:sp>
      <p:pic>
        <p:nvPicPr>
          <p:cNvPr id="8" name="Picture 7">
            <a:extLst>
              <a:ext uri="{FF2B5EF4-FFF2-40B4-BE49-F238E27FC236}">
                <a16:creationId xmlns:a16="http://schemas.microsoft.com/office/drawing/2014/main" id="{2E95CE14-515E-4C4F-9CC1-7C6024FA2278}"/>
              </a:ext>
            </a:extLst>
          </p:cNvPr>
          <p:cNvPicPr>
            <a:picLocks noChangeAspect="1"/>
          </p:cNvPicPr>
          <p:nvPr/>
        </p:nvPicPr>
        <p:blipFill>
          <a:blip r:embed="rId3"/>
          <a:stretch>
            <a:fillRect/>
          </a:stretch>
        </p:blipFill>
        <p:spPr>
          <a:xfrm>
            <a:off x="5086798" y="802580"/>
            <a:ext cx="3386138" cy="3429001"/>
          </a:xfrm>
          <a:prstGeom prst="rect">
            <a:avLst/>
          </a:prstGeom>
        </p:spPr>
      </p:pic>
    </p:spTree>
    <p:extLst>
      <p:ext uri="{BB962C8B-B14F-4D97-AF65-F5344CB8AC3E}">
        <p14:creationId xmlns:p14="http://schemas.microsoft.com/office/powerpoint/2010/main" val="23426544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EC77DC6-9E73-45EB-96AD-E1D4473CA49E}"/>
              </a:ext>
            </a:extLst>
          </p:cNvPr>
          <p:cNvSpPr txBox="1"/>
          <p:nvPr/>
        </p:nvSpPr>
        <p:spPr>
          <a:xfrm>
            <a:off x="379153" y="1229561"/>
            <a:ext cx="4873841" cy="5355312"/>
          </a:xfrm>
          <a:prstGeom prst="rect">
            <a:avLst/>
          </a:prstGeom>
          <a:noFill/>
        </p:spPr>
        <p:txBody>
          <a:bodyPr wrap="square" rtlCol="0">
            <a:spAutoFit/>
          </a:bodyPr>
          <a:lstStyle/>
          <a:p>
            <a:r>
              <a:rPr lang="en-US" dirty="0">
                <a:solidFill>
                  <a:srgbClr val="2B2A27"/>
                </a:solidFill>
                <a:latin typeface="Open-Sans"/>
              </a:rPr>
              <a:t>Times tables are an important part of our lives in multiple situations of everyday life.</a:t>
            </a:r>
          </a:p>
          <a:p>
            <a:endParaRPr lang="en-US" dirty="0">
              <a:solidFill>
                <a:srgbClr val="2B2A27"/>
              </a:solidFill>
              <a:latin typeface="Open-Sans"/>
            </a:endParaRPr>
          </a:p>
          <a:p>
            <a:r>
              <a:rPr lang="en-US" dirty="0">
                <a:solidFill>
                  <a:srgbClr val="2B2A27"/>
                </a:solidFill>
                <a:latin typeface="Open-Sans"/>
              </a:rPr>
              <a:t>Children need to understand the importance of times tables in order to maximise their use as a master skill. Reminding the children when we can use times tables to make life easier, further supports us in ensuring they are making the most of their knowledge and recalling these facts accurately in the quickest time possible. This will further support children in achieving highly in their upcoming SATs by improving their mathematical fluency.</a:t>
            </a:r>
          </a:p>
          <a:p>
            <a:endParaRPr lang="en-US" dirty="0">
              <a:solidFill>
                <a:srgbClr val="2B2A27"/>
              </a:solidFill>
              <a:latin typeface="Open-Sans"/>
            </a:endParaRPr>
          </a:p>
          <a:p>
            <a:r>
              <a:rPr lang="en-US" dirty="0">
                <a:solidFill>
                  <a:srgbClr val="2B2A27"/>
                </a:solidFill>
                <a:latin typeface="Open-Sans"/>
              </a:rPr>
              <a:t>Times Tables Rock Stars is a fun game-based math programme that takes all the worry out of learning times tables and has a proven track record of boosting children’s fluency and recall in multiplication and division.</a:t>
            </a:r>
            <a:endParaRPr lang="en-GB" dirty="0"/>
          </a:p>
        </p:txBody>
      </p:sp>
      <p:sp>
        <p:nvSpPr>
          <p:cNvPr id="3" name="TextBox 2">
            <a:extLst>
              <a:ext uri="{FF2B5EF4-FFF2-40B4-BE49-F238E27FC236}">
                <a16:creationId xmlns:a16="http://schemas.microsoft.com/office/drawing/2014/main" id="{7729C4DD-1560-43FB-8FE8-BF075749325C}"/>
              </a:ext>
            </a:extLst>
          </p:cNvPr>
          <p:cNvSpPr txBox="1"/>
          <p:nvPr/>
        </p:nvSpPr>
        <p:spPr>
          <a:xfrm>
            <a:off x="457460" y="629396"/>
            <a:ext cx="5366148" cy="1200329"/>
          </a:xfrm>
          <a:prstGeom prst="rect">
            <a:avLst/>
          </a:prstGeom>
          <a:noFill/>
        </p:spPr>
        <p:txBody>
          <a:bodyPr wrap="square" rtlCol="0">
            <a:spAutoFit/>
          </a:bodyPr>
          <a:lstStyle/>
          <a:p>
            <a:r>
              <a:rPr lang="en-GB" sz="2400" b="1" dirty="0">
                <a:latin typeface="Century Gothic" panose="020B0502020202020204" pitchFamily="34" charset="0"/>
              </a:rPr>
              <a:t>Times Tables</a:t>
            </a:r>
          </a:p>
          <a:p>
            <a:endParaRPr lang="en-GB" sz="2400" b="1" dirty="0">
              <a:latin typeface="Century Gothic" panose="020B0502020202020204" pitchFamily="34" charset="0"/>
            </a:endParaRPr>
          </a:p>
          <a:p>
            <a:endParaRPr lang="en-GB" sz="2400" dirty="0">
              <a:latin typeface="Century Gothic" panose="020B0502020202020204" pitchFamily="34" charset="0"/>
            </a:endParaRPr>
          </a:p>
        </p:txBody>
      </p:sp>
      <p:pic>
        <p:nvPicPr>
          <p:cNvPr id="4" name="Picture 3">
            <a:extLst>
              <a:ext uri="{FF2B5EF4-FFF2-40B4-BE49-F238E27FC236}">
                <a16:creationId xmlns:a16="http://schemas.microsoft.com/office/drawing/2014/main" id="{53C2D81B-EBF6-489C-89DC-BF3F3F06C621}"/>
              </a:ext>
            </a:extLst>
          </p:cNvPr>
          <p:cNvPicPr>
            <a:picLocks noChangeAspect="1"/>
          </p:cNvPicPr>
          <p:nvPr/>
        </p:nvPicPr>
        <p:blipFill>
          <a:blip r:embed="rId2"/>
          <a:stretch>
            <a:fillRect/>
          </a:stretch>
        </p:blipFill>
        <p:spPr>
          <a:xfrm>
            <a:off x="5331301" y="697230"/>
            <a:ext cx="3586569" cy="2731770"/>
          </a:xfrm>
          <a:prstGeom prst="rect">
            <a:avLst/>
          </a:prstGeom>
        </p:spPr>
      </p:pic>
      <p:sp>
        <p:nvSpPr>
          <p:cNvPr id="5" name="TextBox 4">
            <a:extLst>
              <a:ext uri="{FF2B5EF4-FFF2-40B4-BE49-F238E27FC236}">
                <a16:creationId xmlns:a16="http://schemas.microsoft.com/office/drawing/2014/main" id="{A6CD53DE-0948-4FFE-8F80-8E048FD8D4F3}"/>
              </a:ext>
            </a:extLst>
          </p:cNvPr>
          <p:cNvSpPr txBox="1"/>
          <p:nvPr/>
        </p:nvSpPr>
        <p:spPr>
          <a:xfrm>
            <a:off x="5486400" y="4227872"/>
            <a:ext cx="3278447" cy="1477328"/>
          </a:xfrm>
          <a:prstGeom prst="rect">
            <a:avLst/>
          </a:prstGeom>
          <a:noFill/>
        </p:spPr>
        <p:txBody>
          <a:bodyPr wrap="square" rtlCol="0">
            <a:spAutoFit/>
          </a:bodyPr>
          <a:lstStyle/>
          <a:p>
            <a:r>
              <a:rPr lang="en-GB" b="1" dirty="0">
                <a:solidFill>
                  <a:srgbClr val="FF0000"/>
                </a:solidFill>
              </a:rPr>
              <a:t>Year 4 children in the Summer term will undertake a MTC Check, where children are fluently expected to know all tables up to the 12s. </a:t>
            </a:r>
          </a:p>
        </p:txBody>
      </p:sp>
      <p:sp>
        <p:nvSpPr>
          <p:cNvPr id="6" name="Rectangle 5">
            <a:extLst>
              <a:ext uri="{FF2B5EF4-FFF2-40B4-BE49-F238E27FC236}">
                <a16:creationId xmlns:a16="http://schemas.microsoft.com/office/drawing/2014/main" id="{CEBF4DFF-4A2F-4094-B4FB-5D7A768728CF}"/>
              </a:ext>
            </a:extLst>
          </p:cNvPr>
          <p:cNvSpPr/>
          <p:nvPr/>
        </p:nvSpPr>
        <p:spPr>
          <a:xfrm>
            <a:off x="121023" y="208429"/>
            <a:ext cx="8901953" cy="6649571"/>
          </a:xfrm>
          <a:prstGeom prst="rect">
            <a:avLst/>
          </a:prstGeom>
          <a:noFill/>
          <a:ln w="38100" cmpd="dbl">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C00000"/>
              </a:solidFill>
            </a:endParaRPr>
          </a:p>
        </p:txBody>
      </p:sp>
    </p:spTree>
    <p:extLst>
      <p:ext uri="{BB962C8B-B14F-4D97-AF65-F5344CB8AC3E}">
        <p14:creationId xmlns:p14="http://schemas.microsoft.com/office/powerpoint/2010/main" val="5920715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Box 20">
            <a:extLst>
              <a:ext uri="{FF2B5EF4-FFF2-40B4-BE49-F238E27FC236}">
                <a16:creationId xmlns:a16="http://schemas.microsoft.com/office/drawing/2014/main" id="{C1F19035-AC77-E64F-AFCD-D75BE4602166}"/>
              </a:ext>
            </a:extLst>
          </p:cNvPr>
          <p:cNvSpPr txBox="1"/>
          <p:nvPr/>
        </p:nvSpPr>
        <p:spPr>
          <a:xfrm>
            <a:off x="717871" y="385211"/>
            <a:ext cx="2876108" cy="369332"/>
          </a:xfrm>
          <a:prstGeom prst="rect">
            <a:avLst/>
          </a:prstGeom>
          <a:noFill/>
        </p:spPr>
        <p:txBody>
          <a:bodyPr wrap="none" rtlCol="0">
            <a:spAutoFit/>
          </a:bodyPr>
          <a:lstStyle/>
          <a:p>
            <a:r>
              <a:rPr lang="en-US" b="1" dirty="0">
                <a:solidFill>
                  <a:srgbClr val="C00000"/>
                </a:solidFill>
                <a:latin typeface="Century Gothic" panose="020B0502020202020204" pitchFamily="34" charset="0"/>
              </a:rPr>
              <a:t>Kensworth CE Academy</a:t>
            </a:r>
          </a:p>
        </p:txBody>
      </p:sp>
      <p:sp>
        <p:nvSpPr>
          <p:cNvPr id="4" name="Rectangle 3">
            <a:extLst>
              <a:ext uri="{FF2B5EF4-FFF2-40B4-BE49-F238E27FC236}">
                <a16:creationId xmlns:a16="http://schemas.microsoft.com/office/drawing/2014/main" id="{D9F85D84-F467-9EE9-E6B8-1A8FC9BC0D61}"/>
              </a:ext>
            </a:extLst>
          </p:cNvPr>
          <p:cNvSpPr/>
          <p:nvPr/>
        </p:nvSpPr>
        <p:spPr>
          <a:xfrm>
            <a:off x="121023" y="208429"/>
            <a:ext cx="8901953" cy="6649571"/>
          </a:xfrm>
          <a:prstGeom prst="rect">
            <a:avLst/>
          </a:prstGeom>
          <a:noFill/>
          <a:ln w="38100" cmpd="dbl">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C00000"/>
              </a:solidFill>
            </a:endParaRPr>
          </a:p>
        </p:txBody>
      </p:sp>
      <p:pic>
        <p:nvPicPr>
          <p:cNvPr id="6" name="Picture 5">
            <a:extLst>
              <a:ext uri="{FF2B5EF4-FFF2-40B4-BE49-F238E27FC236}">
                <a16:creationId xmlns:a16="http://schemas.microsoft.com/office/drawing/2014/main" id="{7740DCBF-0D36-FE92-4D1C-31D37BB08A76}"/>
              </a:ext>
            </a:extLst>
          </p:cNvPr>
          <p:cNvPicPr>
            <a:picLocks noChangeAspect="1"/>
          </p:cNvPicPr>
          <p:nvPr/>
        </p:nvPicPr>
        <p:blipFill>
          <a:blip r:embed="rId2"/>
          <a:stretch>
            <a:fillRect/>
          </a:stretch>
        </p:blipFill>
        <p:spPr>
          <a:xfrm>
            <a:off x="262206" y="290664"/>
            <a:ext cx="390508" cy="558426"/>
          </a:xfrm>
          <a:prstGeom prst="rect">
            <a:avLst/>
          </a:prstGeom>
        </p:spPr>
      </p:pic>
      <p:sp>
        <p:nvSpPr>
          <p:cNvPr id="3" name="TextBox 2">
            <a:extLst>
              <a:ext uri="{FF2B5EF4-FFF2-40B4-BE49-F238E27FC236}">
                <a16:creationId xmlns:a16="http://schemas.microsoft.com/office/drawing/2014/main" id="{B3CDC7A9-1B60-5C59-FB0B-B5EBAAB2C750}"/>
              </a:ext>
            </a:extLst>
          </p:cNvPr>
          <p:cNvSpPr txBox="1"/>
          <p:nvPr/>
        </p:nvSpPr>
        <p:spPr>
          <a:xfrm>
            <a:off x="457460" y="899089"/>
            <a:ext cx="7387291" cy="6063198"/>
          </a:xfrm>
          <a:prstGeom prst="rect">
            <a:avLst/>
          </a:prstGeom>
          <a:noFill/>
        </p:spPr>
        <p:txBody>
          <a:bodyPr wrap="square" rtlCol="0">
            <a:spAutoFit/>
          </a:bodyPr>
          <a:lstStyle/>
          <a:p>
            <a:r>
              <a:rPr lang="en-US" sz="2400" b="1" dirty="0"/>
              <a:t>Home Learning</a:t>
            </a:r>
          </a:p>
          <a:p>
            <a:endParaRPr lang="en-US" sz="2000" dirty="0"/>
          </a:p>
          <a:p>
            <a:r>
              <a:rPr lang="en-US" sz="2000" dirty="0"/>
              <a:t>Homework will be set on a Friday beginning next week (26/09/2025).</a:t>
            </a:r>
          </a:p>
          <a:p>
            <a:endParaRPr lang="en-US" sz="2000" dirty="0"/>
          </a:p>
          <a:p>
            <a:r>
              <a:rPr lang="en-US" sz="2000" dirty="0"/>
              <a:t>Children will receive a paper copy of a Maths and English activity to complete which will be expected to be returned by the following Wednesday to be marked. This is to help embed and build on knowledge learnt in the classroom.</a:t>
            </a:r>
          </a:p>
          <a:p>
            <a:endParaRPr lang="en-US" sz="2000" dirty="0"/>
          </a:p>
          <a:p>
            <a:r>
              <a:rPr lang="en-US" sz="2000" dirty="0"/>
              <a:t>Children are expected to read a few pages of their book at home (either independently or with an adult) at least 3 times a week. This will support children with their reading, writing, spelling and fluency. Adults are expected to sign the children’s reading records stating the book title, pages read and whether they read aloud or silently.</a:t>
            </a:r>
          </a:p>
          <a:p>
            <a:br>
              <a:rPr lang="en-US" sz="2000" dirty="0"/>
            </a:br>
            <a:r>
              <a:rPr lang="en-US" sz="2000" dirty="0"/>
              <a:t>Children are requested to complete 10-15 minutes of TTRS at home per day to help rapid recall of multiplication facts and improve their fluency of arithmetic (This will be monitored to check practice).</a:t>
            </a:r>
          </a:p>
          <a:p>
            <a:endParaRPr lang="en-US" sz="2400" dirty="0">
              <a:latin typeface="Century Gothic" panose="020B0502020202020204" pitchFamily="34" charset="0"/>
            </a:endParaRPr>
          </a:p>
        </p:txBody>
      </p:sp>
    </p:spTree>
    <p:extLst>
      <p:ext uri="{BB962C8B-B14F-4D97-AF65-F5344CB8AC3E}">
        <p14:creationId xmlns:p14="http://schemas.microsoft.com/office/powerpoint/2010/main" val="35837669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F58EA5E-C965-4D31-85A2-6537172C1062}"/>
              </a:ext>
            </a:extLst>
          </p:cNvPr>
          <p:cNvSpPr/>
          <p:nvPr/>
        </p:nvSpPr>
        <p:spPr>
          <a:xfrm>
            <a:off x="121023" y="208429"/>
            <a:ext cx="8901953" cy="6649571"/>
          </a:xfrm>
          <a:prstGeom prst="rect">
            <a:avLst/>
          </a:prstGeom>
          <a:noFill/>
          <a:ln w="38100" cmpd="dbl">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C00000"/>
              </a:solidFill>
            </a:endParaRPr>
          </a:p>
        </p:txBody>
      </p:sp>
      <p:sp>
        <p:nvSpPr>
          <p:cNvPr id="3" name="TextBox 2">
            <a:extLst>
              <a:ext uri="{FF2B5EF4-FFF2-40B4-BE49-F238E27FC236}">
                <a16:creationId xmlns:a16="http://schemas.microsoft.com/office/drawing/2014/main" id="{99629654-2FD6-4C12-9F74-0435689D2CCC}"/>
              </a:ext>
            </a:extLst>
          </p:cNvPr>
          <p:cNvSpPr txBox="1"/>
          <p:nvPr/>
        </p:nvSpPr>
        <p:spPr>
          <a:xfrm>
            <a:off x="379448" y="1982566"/>
            <a:ext cx="6782540" cy="4247317"/>
          </a:xfrm>
          <a:prstGeom prst="rect">
            <a:avLst/>
          </a:prstGeom>
          <a:noFill/>
        </p:spPr>
        <p:txBody>
          <a:bodyPr wrap="square" rtlCol="0">
            <a:spAutoFit/>
          </a:bodyPr>
          <a:lstStyle/>
          <a:p>
            <a:r>
              <a:rPr lang="en-US" dirty="0"/>
              <a:t>Class Dojo will be used to make any communications with parents/carers. Please check the class chat regularly for updates in order to stay informed. </a:t>
            </a:r>
          </a:p>
          <a:p>
            <a:endParaRPr lang="en-US" dirty="0"/>
          </a:p>
          <a:p>
            <a:r>
              <a:rPr lang="en-US" dirty="0"/>
              <a:t>Please feel free to send in any questions or queries to myself. I will endeavor to respond to you at my earliest convenience. </a:t>
            </a:r>
          </a:p>
          <a:p>
            <a:endParaRPr lang="en-US" dirty="0"/>
          </a:p>
          <a:p>
            <a:r>
              <a:rPr lang="en-US" dirty="0"/>
              <a:t>Furthermore, if children wish to share their achievements outside of school with myself and their classmates please feel free to send in write ups, photos etc. and I will make sure they get shared. </a:t>
            </a:r>
          </a:p>
          <a:p>
            <a:endParaRPr lang="en-US" dirty="0"/>
          </a:p>
          <a:p>
            <a:r>
              <a:rPr lang="en-US" dirty="0"/>
              <a:t>I will also be adding dojo points to individuals or whole class for different achievements. Children will have the opportunity to earn rewards, House Points or prizes for numerous opportunities throughout the year. </a:t>
            </a:r>
            <a:endParaRPr lang="en-GB" dirty="0"/>
          </a:p>
        </p:txBody>
      </p:sp>
      <p:sp>
        <p:nvSpPr>
          <p:cNvPr id="4" name="TextBox 3">
            <a:extLst>
              <a:ext uri="{FF2B5EF4-FFF2-40B4-BE49-F238E27FC236}">
                <a16:creationId xmlns:a16="http://schemas.microsoft.com/office/drawing/2014/main" id="{537E3411-22D2-44FD-82A3-D7E24A1703E0}"/>
              </a:ext>
            </a:extLst>
          </p:cNvPr>
          <p:cNvSpPr txBox="1"/>
          <p:nvPr/>
        </p:nvSpPr>
        <p:spPr>
          <a:xfrm>
            <a:off x="485312" y="731675"/>
            <a:ext cx="5832629" cy="646331"/>
          </a:xfrm>
          <a:prstGeom prst="rect">
            <a:avLst/>
          </a:prstGeom>
          <a:noFill/>
        </p:spPr>
        <p:txBody>
          <a:bodyPr wrap="square" rtlCol="0">
            <a:spAutoFit/>
          </a:bodyPr>
          <a:lstStyle/>
          <a:p>
            <a:r>
              <a:rPr lang="en-US" sz="3600" b="1" u="sng" dirty="0"/>
              <a:t>Class Dojo</a:t>
            </a:r>
            <a:endParaRPr lang="en-GB" sz="3600" b="1" u="sng" dirty="0"/>
          </a:p>
        </p:txBody>
      </p:sp>
      <p:pic>
        <p:nvPicPr>
          <p:cNvPr id="5" name="Picture 4">
            <a:extLst>
              <a:ext uri="{FF2B5EF4-FFF2-40B4-BE49-F238E27FC236}">
                <a16:creationId xmlns:a16="http://schemas.microsoft.com/office/drawing/2014/main" id="{5806D85C-6E53-4988-AB22-033288C8F17A}"/>
              </a:ext>
            </a:extLst>
          </p:cNvPr>
          <p:cNvPicPr>
            <a:picLocks noChangeAspect="1"/>
          </p:cNvPicPr>
          <p:nvPr/>
        </p:nvPicPr>
        <p:blipFill>
          <a:blip r:embed="rId2"/>
          <a:stretch>
            <a:fillRect/>
          </a:stretch>
        </p:blipFill>
        <p:spPr>
          <a:xfrm>
            <a:off x="6088255" y="364792"/>
            <a:ext cx="2876043" cy="1617774"/>
          </a:xfrm>
          <a:prstGeom prst="rect">
            <a:avLst/>
          </a:prstGeom>
        </p:spPr>
      </p:pic>
    </p:spTree>
    <p:extLst>
      <p:ext uri="{BB962C8B-B14F-4D97-AF65-F5344CB8AC3E}">
        <p14:creationId xmlns:p14="http://schemas.microsoft.com/office/powerpoint/2010/main" val="27183457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6FD804-2BA6-C6A5-0E91-3E4CC90D5EFC}"/>
            </a:ext>
          </a:extLst>
        </p:cNvPr>
        <p:cNvGrpSpPr/>
        <p:nvPr/>
      </p:nvGrpSpPr>
      <p:grpSpPr>
        <a:xfrm>
          <a:off x="0" y="0"/>
          <a:ext cx="0" cy="0"/>
          <a:chOff x="0" y="0"/>
          <a:chExt cx="0" cy="0"/>
        </a:xfrm>
      </p:grpSpPr>
      <p:sp>
        <p:nvSpPr>
          <p:cNvPr id="21" name="TextBox 20">
            <a:extLst>
              <a:ext uri="{FF2B5EF4-FFF2-40B4-BE49-F238E27FC236}">
                <a16:creationId xmlns:a16="http://schemas.microsoft.com/office/drawing/2014/main" id="{2421218B-8773-A19F-BD9E-FA42AAACABB1}"/>
              </a:ext>
            </a:extLst>
          </p:cNvPr>
          <p:cNvSpPr txBox="1"/>
          <p:nvPr/>
        </p:nvSpPr>
        <p:spPr>
          <a:xfrm>
            <a:off x="717871" y="385211"/>
            <a:ext cx="2876108" cy="369332"/>
          </a:xfrm>
          <a:prstGeom prst="rect">
            <a:avLst/>
          </a:prstGeom>
          <a:noFill/>
        </p:spPr>
        <p:txBody>
          <a:bodyPr wrap="none" rtlCol="0">
            <a:spAutoFit/>
          </a:bodyPr>
          <a:lstStyle/>
          <a:p>
            <a:r>
              <a:rPr lang="en-US" b="1" dirty="0">
                <a:solidFill>
                  <a:srgbClr val="C00000"/>
                </a:solidFill>
                <a:latin typeface="Century Gothic" panose="020B0502020202020204" pitchFamily="34" charset="0"/>
              </a:rPr>
              <a:t>Kensworth CE Academy</a:t>
            </a:r>
          </a:p>
        </p:txBody>
      </p:sp>
      <p:sp>
        <p:nvSpPr>
          <p:cNvPr id="4" name="Rectangle 3">
            <a:extLst>
              <a:ext uri="{FF2B5EF4-FFF2-40B4-BE49-F238E27FC236}">
                <a16:creationId xmlns:a16="http://schemas.microsoft.com/office/drawing/2014/main" id="{2254E601-FBB6-11AA-9E2D-6DF2919EF020}"/>
              </a:ext>
            </a:extLst>
          </p:cNvPr>
          <p:cNvSpPr/>
          <p:nvPr/>
        </p:nvSpPr>
        <p:spPr>
          <a:xfrm>
            <a:off x="121023" y="208429"/>
            <a:ext cx="8901953" cy="6649571"/>
          </a:xfrm>
          <a:prstGeom prst="rect">
            <a:avLst/>
          </a:prstGeom>
          <a:noFill/>
          <a:ln w="38100" cmpd="dbl">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C00000"/>
              </a:solidFill>
            </a:endParaRPr>
          </a:p>
        </p:txBody>
      </p:sp>
      <p:pic>
        <p:nvPicPr>
          <p:cNvPr id="6" name="Picture 5">
            <a:extLst>
              <a:ext uri="{FF2B5EF4-FFF2-40B4-BE49-F238E27FC236}">
                <a16:creationId xmlns:a16="http://schemas.microsoft.com/office/drawing/2014/main" id="{7FAD9001-73C3-9F8C-F8BB-9990B9FF7ED4}"/>
              </a:ext>
            </a:extLst>
          </p:cNvPr>
          <p:cNvPicPr>
            <a:picLocks noChangeAspect="1"/>
          </p:cNvPicPr>
          <p:nvPr/>
        </p:nvPicPr>
        <p:blipFill>
          <a:blip r:embed="rId2"/>
          <a:stretch>
            <a:fillRect/>
          </a:stretch>
        </p:blipFill>
        <p:spPr>
          <a:xfrm>
            <a:off x="262206" y="290664"/>
            <a:ext cx="390508" cy="558426"/>
          </a:xfrm>
          <a:prstGeom prst="rect">
            <a:avLst/>
          </a:prstGeom>
        </p:spPr>
      </p:pic>
      <p:sp>
        <p:nvSpPr>
          <p:cNvPr id="2" name="TextBox 1">
            <a:extLst>
              <a:ext uri="{FF2B5EF4-FFF2-40B4-BE49-F238E27FC236}">
                <a16:creationId xmlns:a16="http://schemas.microsoft.com/office/drawing/2014/main" id="{601443A7-1DF1-03ED-6602-75C109F64158}"/>
              </a:ext>
            </a:extLst>
          </p:cNvPr>
          <p:cNvSpPr txBox="1"/>
          <p:nvPr/>
        </p:nvSpPr>
        <p:spPr>
          <a:xfrm>
            <a:off x="262207" y="1091196"/>
            <a:ext cx="8655762" cy="5262979"/>
          </a:xfrm>
          <a:prstGeom prst="rect">
            <a:avLst/>
          </a:prstGeom>
          <a:noFill/>
        </p:spPr>
        <p:txBody>
          <a:bodyPr wrap="square" rtlCol="0">
            <a:spAutoFit/>
          </a:bodyPr>
          <a:lstStyle/>
          <a:p>
            <a:r>
              <a:rPr lang="en-GB" sz="2400" b="1" dirty="0">
                <a:latin typeface="Century Gothic" panose="020B0502020202020204" pitchFamily="34" charset="0"/>
              </a:rPr>
              <a:t>Behaviour</a:t>
            </a:r>
            <a:r>
              <a:rPr lang="en-US" sz="2400" b="1" dirty="0">
                <a:latin typeface="Century Gothic" panose="020B0502020202020204" pitchFamily="34" charset="0"/>
              </a:rPr>
              <a:t> for Learning</a:t>
            </a:r>
          </a:p>
          <a:p>
            <a:endParaRPr lang="en-GB" sz="2400" b="1" dirty="0">
              <a:latin typeface="Century Gothic" panose="020B0502020202020204" pitchFamily="34" charset="0"/>
            </a:endParaRPr>
          </a:p>
          <a:p>
            <a:r>
              <a:rPr lang="en-GB" sz="2400" dirty="0">
                <a:latin typeface="Century Gothic" panose="020B0502020202020204" pitchFamily="34" charset="0"/>
              </a:rPr>
              <a:t>This year we are targeting behaviour for learning, both inside and outside of the classroom.</a:t>
            </a:r>
          </a:p>
          <a:p>
            <a:endParaRPr lang="en-GB" sz="2400" dirty="0">
              <a:latin typeface="Century Gothic" panose="020B0502020202020204" pitchFamily="34" charset="0"/>
            </a:endParaRPr>
          </a:p>
          <a:p>
            <a:r>
              <a:rPr lang="en-GB" sz="2400" dirty="0">
                <a:latin typeface="Century Gothic" panose="020B0502020202020204" pitchFamily="34" charset="0"/>
              </a:rPr>
              <a:t>Our behaviour policy is built around three overarching principles:</a:t>
            </a:r>
          </a:p>
          <a:p>
            <a:endParaRPr lang="en-GB" sz="2400" dirty="0">
              <a:latin typeface="Century Gothic" panose="020B0502020202020204" pitchFamily="34" charset="0"/>
            </a:endParaRPr>
          </a:p>
          <a:p>
            <a:r>
              <a:rPr lang="en-GB" sz="2400" b="1" dirty="0">
                <a:solidFill>
                  <a:srgbClr val="C00000"/>
                </a:solidFill>
                <a:latin typeface="Century Gothic" panose="020B0502020202020204" pitchFamily="34" charset="0"/>
              </a:rPr>
              <a:t>Ready</a:t>
            </a:r>
            <a:r>
              <a:rPr lang="en-GB" sz="2400" dirty="0">
                <a:latin typeface="Century Gothic" panose="020B0502020202020204" pitchFamily="34" charset="0"/>
              </a:rPr>
              <a:t>, </a:t>
            </a:r>
            <a:r>
              <a:rPr lang="en-GB" sz="2400" b="1" dirty="0">
                <a:solidFill>
                  <a:srgbClr val="C00000"/>
                </a:solidFill>
                <a:latin typeface="Century Gothic" panose="020B0502020202020204" pitchFamily="34" charset="0"/>
              </a:rPr>
              <a:t>Respectful</a:t>
            </a:r>
            <a:r>
              <a:rPr lang="en-GB" sz="2400" dirty="0">
                <a:latin typeface="Century Gothic" panose="020B0502020202020204" pitchFamily="34" charset="0"/>
              </a:rPr>
              <a:t> and </a:t>
            </a:r>
            <a:r>
              <a:rPr lang="en-GB" sz="2400" b="1" dirty="0">
                <a:solidFill>
                  <a:srgbClr val="C00000"/>
                </a:solidFill>
                <a:latin typeface="Century Gothic" panose="020B0502020202020204" pitchFamily="34" charset="0"/>
              </a:rPr>
              <a:t>Safe</a:t>
            </a:r>
            <a:r>
              <a:rPr lang="en-GB" sz="2400" dirty="0">
                <a:latin typeface="Century Gothic" panose="020B0502020202020204" pitchFamily="34" charset="0"/>
              </a:rPr>
              <a:t> and the children have decided what these principles mean to them in their own classroom.</a:t>
            </a:r>
          </a:p>
          <a:p>
            <a:endParaRPr lang="en-GB" sz="2400" dirty="0">
              <a:latin typeface="Century Gothic" panose="020B0502020202020204" pitchFamily="34" charset="0"/>
            </a:endParaRPr>
          </a:p>
          <a:p>
            <a:r>
              <a:rPr lang="en-GB" sz="2400" dirty="0">
                <a:latin typeface="Century Gothic" panose="020B0502020202020204" pitchFamily="34" charset="0"/>
              </a:rPr>
              <a:t>Our Positive Behaviour Policy can be found on our website and draws from the work of </a:t>
            </a:r>
            <a:r>
              <a:rPr lang="en-GB" sz="2400" dirty="0">
                <a:latin typeface="Century Gothic" panose="020B0502020202020204" pitchFamily="34" charset="0"/>
                <a:hlinkClick r:id="rId3"/>
              </a:rPr>
              <a:t>Paul Dix</a:t>
            </a:r>
            <a:r>
              <a:rPr lang="en-GB" sz="2400" dirty="0">
                <a:latin typeface="Century Gothic" panose="020B0502020202020204" pitchFamily="34" charset="0"/>
              </a:rPr>
              <a:t>.</a:t>
            </a:r>
          </a:p>
        </p:txBody>
      </p:sp>
    </p:spTree>
    <p:extLst>
      <p:ext uri="{BB962C8B-B14F-4D97-AF65-F5344CB8AC3E}">
        <p14:creationId xmlns:p14="http://schemas.microsoft.com/office/powerpoint/2010/main" val="16331465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A2FAE5-E4D2-AEC2-0A1A-A4DCFEA67DBA}"/>
            </a:ext>
          </a:extLst>
        </p:cNvPr>
        <p:cNvGrpSpPr/>
        <p:nvPr/>
      </p:nvGrpSpPr>
      <p:grpSpPr>
        <a:xfrm>
          <a:off x="0" y="0"/>
          <a:ext cx="0" cy="0"/>
          <a:chOff x="0" y="0"/>
          <a:chExt cx="0" cy="0"/>
        </a:xfrm>
      </p:grpSpPr>
      <p:sp>
        <p:nvSpPr>
          <p:cNvPr id="21" name="TextBox 20">
            <a:extLst>
              <a:ext uri="{FF2B5EF4-FFF2-40B4-BE49-F238E27FC236}">
                <a16:creationId xmlns:a16="http://schemas.microsoft.com/office/drawing/2014/main" id="{F3A5FABB-86F2-F4C0-56D6-20388F7A5966}"/>
              </a:ext>
            </a:extLst>
          </p:cNvPr>
          <p:cNvSpPr txBox="1"/>
          <p:nvPr/>
        </p:nvSpPr>
        <p:spPr>
          <a:xfrm>
            <a:off x="717871" y="385211"/>
            <a:ext cx="2876108" cy="369332"/>
          </a:xfrm>
          <a:prstGeom prst="rect">
            <a:avLst/>
          </a:prstGeom>
          <a:noFill/>
        </p:spPr>
        <p:txBody>
          <a:bodyPr wrap="none" rtlCol="0">
            <a:spAutoFit/>
          </a:bodyPr>
          <a:lstStyle/>
          <a:p>
            <a:r>
              <a:rPr lang="en-US" b="1" dirty="0">
                <a:solidFill>
                  <a:srgbClr val="C00000"/>
                </a:solidFill>
                <a:latin typeface="Century Gothic" panose="020B0502020202020204" pitchFamily="34" charset="0"/>
              </a:rPr>
              <a:t>Kensworth CE Academy</a:t>
            </a:r>
          </a:p>
        </p:txBody>
      </p:sp>
      <p:sp>
        <p:nvSpPr>
          <p:cNvPr id="4" name="Rectangle 3">
            <a:extLst>
              <a:ext uri="{FF2B5EF4-FFF2-40B4-BE49-F238E27FC236}">
                <a16:creationId xmlns:a16="http://schemas.microsoft.com/office/drawing/2014/main" id="{DF6DEFE8-72F1-B184-8FC9-CFA7989F5E54}"/>
              </a:ext>
            </a:extLst>
          </p:cNvPr>
          <p:cNvSpPr/>
          <p:nvPr/>
        </p:nvSpPr>
        <p:spPr>
          <a:xfrm>
            <a:off x="121023" y="208429"/>
            <a:ext cx="8901953" cy="6649571"/>
          </a:xfrm>
          <a:prstGeom prst="rect">
            <a:avLst/>
          </a:prstGeom>
          <a:noFill/>
          <a:ln w="38100" cmpd="dbl">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C00000"/>
              </a:solidFill>
            </a:endParaRPr>
          </a:p>
        </p:txBody>
      </p:sp>
      <p:pic>
        <p:nvPicPr>
          <p:cNvPr id="6" name="Picture 5">
            <a:extLst>
              <a:ext uri="{FF2B5EF4-FFF2-40B4-BE49-F238E27FC236}">
                <a16:creationId xmlns:a16="http://schemas.microsoft.com/office/drawing/2014/main" id="{EAE1C595-F98F-7E59-2BFB-AF1319C6090F}"/>
              </a:ext>
            </a:extLst>
          </p:cNvPr>
          <p:cNvPicPr>
            <a:picLocks noChangeAspect="1"/>
          </p:cNvPicPr>
          <p:nvPr/>
        </p:nvPicPr>
        <p:blipFill>
          <a:blip r:embed="rId2"/>
          <a:stretch>
            <a:fillRect/>
          </a:stretch>
        </p:blipFill>
        <p:spPr>
          <a:xfrm>
            <a:off x="262206" y="290664"/>
            <a:ext cx="390508" cy="558426"/>
          </a:xfrm>
          <a:prstGeom prst="rect">
            <a:avLst/>
          </a:prstGeom>
        </p:spPr>
      </p:pic>
      <p:sp>
        <p:nvSpPr>
          <p:cNvPr id="2" name="TextBox 1">
            <a:extLst>
              <a:ext uri="{FF2B5EF4-FFF2-40B4-BE49-F238E27FC236}">
                <a16:creationId xmlns:a16="http://schemas.microsoft.com/office/drawing/2014/main" id="{C6A7CD89-094F-662C-A44B-8418BB1609D6}"/>
              </a:ext>
            </a:extLst>
          </p:cNvPr>
          <p:cNvSpPr txBox="1"/>
          <p:nvPr/>
        </p:nvSpPr>
        <p:spPr>
          <a:xfrm>
            <a:off x="262207" y="1091196"/>
            <a:ext cx="8655762" cy="4832092"/>
          </a:xfrm>
          <a:prstGeom prst="rect">
            <a:avLst/>
          </a:prstGeom>
          <a:noFill/>
        </p:spPr>
        <p:txBody>
          <a:bodyPr wrap="square" rtlCol="0">
            <a:spAutoFit/>
          </a:bodyPr>
          <a:lstStyle/>
          <a:p>
            <a:r>
              <a:rPr lang="en-GB" sz="2800" b="1" dirty="0">
                <a:latin typeface="Century Gothic" panose="020B0502020202020204" pitchFamily="34" charset="0"/>
              </a:rPr>
              <a:t>Behaviour</a:t>
            </a:r>
            <a:r>
              <a:rPr lang="en-US" sz="2800" b="1" dirty="0">
                <a:latin typeface="Century Gothic" panose="020B0502020202020204" pitchFamily="34" charset="0"/>
              </a:rPr>
              <a:t> for Learning</a:t>
            </a:r>
          </a:p>
          <a:p>
            <a:endParaRPr lang="en-GB" sz="2800" b="1" dirty="0">
              <a:latin typeface="Century Gothic" panose="020B0502020202020204" pitchFamily="34" charset="0"/>
            </a:endParaRPr>
          </a:p>
          <a:p>
            <a:r>
              <a:rPr lang="en-GB" sz="2800" dirty="0">
                <a:latin typeface="Century Gothic" panose="020B0502020202020204" pitchFamily="34" charset="0"/>
              </a:rPr>
              <a:t>Linked to these principles we have the rights of the child, </a:t>
            </a:r>
            <a:r>
              <a:rPr lang="en-GB" sz="2800" dirty="0">
                <a:latin typeface="Century Gothic" panose="020B0502020202020204" pitchFamily="34" charset="0"/>
                <a:hlinkClick r:id="rId3"/>
              </a:rPr>
              <a:t>United Nations Convention on the Rights of the Child</a:t>
            </a:r>
            <a:r>
              <a:rPr lang="en-GB" sz="2800" dirty="0">
                <a:latin typeface="Century Gothic" panose="020B0502020202020204" pitchFamily="34" charset="0"/>
              </a:rPr>
              <a:t>.  We have chosen four of the articles that are key to our school.</a:t>
            </a:r>
            <a:br>
              <a:rPr lang="en-GB" sz="2800" dirty="0">
                <a:latin typeface="Century Gothic" panose="020B0502020202020204" pitchFamily="34" charset="0"/>
              </a:rPr>
            </a:br>
            <a:endParaRPr lang="en-GB" sz="2800" dirty="0">
              <a:latin typeface="Century Gothic" panose="020B0502020202020204" pitchFamily="34" charset="0"/>
            </a:endParaRPr>
          </a:p>
          <a:p>
            <a:pPr marL="457200" indent="-457200">
              <a:buFont typeface="Arial" panose="020B0604020202020204" pitchFamily="34" charset="0"/>
              <a:buChar char="•"/>
            </a:pPr>
            <a:r>
              <a:rPr lang="en-GB" sz="2800" dirty="0">
                <a:latin typeface="Century Gothic" panose="020B0502020202020204" pitchFamily="34" charset="0"/>
              </a:rPr>
              <a:t>Right to be safe</a:t>
            </a:r>
          </a:p>
          <a:p>
            <a:pPr marL="457200" indent="-457200">
              <a:buFont typeface="Arial" panose="020B0604020202020204" pitchFamily="34" charset="0"/>
              <a:buChar char="•"/>
            </a:pPr>
            <a:r>
              <a:rPr lang="en-GB" sz="2800" dirty="0">
                <a:latin typeface="Century Gothic" panose="020B0502020202020204" pitchFamily="34" charset="0"/>
              </a:rPr>
              <a:t>Right to be happy</a:t>
            </a:r>
          </a:p>
          <a:p>
            <a:pPr marL="457200" indent="-457200">
              <a:buFont typeface="Arial" panose="020B0604020202020204" pitchFamily="34" charset="0"/>
              <a:buChar char="•"/>
            </a:pPr>
            <a:r>
              <a:rPr lang="en-GB" sz="2800" dirty="0">
                <a:latin typeface="Century Gothic" panose="020B0502020202020204" pitchFamily="34" charset="0"/>
              </a:rPr>
              <a:t>Right to be included</a:t>
            </a:r>
          </a:p>
          <a:p>
            <a:pPr marL="457200" indent="-457200">
              <a:buFont typeface="Arial" panose="020B0604020202020204" pitchFamily="34" charset="0"/>
              <a:buChar char="•"/>
            </a:pPr>
            <a:r>
              <a:rPr lang="en-GB" sz="2800" b="1" dirty="0">
                <a:latin typeface="Century Gothic" panose="020B0502020202020204" pitchFamily="34" charset="0"/>
              </a:rPr>
              <a:t>Right to learn</a:t>
            </a:r>
          </a:p>
        </p:txBody>
      </p:sp>
    </p:spTree>
    <p:extLst>
      <p:ext uri="{BB962C8B-B14F-4D97-AF65-F5344CB8AC3E}">
        <p14:creationId xmlns:p14="http://schemas.microsoft.com/office/powerpoint/2010/main" val="23392355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Box 20">
            <a:extLst>
              <a:ext uri="{FF2B5EF4-FFF2-40B4-BE49-F238E27FC236}">
                <a16:creationId xmlns:a16="http://schemas.microsoft.com/office/drawing/2014/main" id="{C1F19035-AC77-E64F-AFCD-D75BE4602166}"/>
              </a:ext>
            </a:extLst>
          </p:cNvPr>
          <p:cNvSpPr txBox="1"/>
          <p:nvPr/>
        </p:nvSpPr>
        <p:spPr>
          <a:xfrm>
            <a:off x="717871" y="385211"/>
            <a:ext cx="2876108" cy="369332"/>
          </a:xfrm>
          <a:prstGeom prst="rect">
            <a:avLst/>
          </a:prstGeom>
          <a:noFill/>
        </p:spPr>
        <p:txBody>
          <a:bodyPr wrap="none" rtlCol="0">
            <a:spAutoFit/>
          </a:bodyPr>
          <a:lstStyle/>
          <a:p>
            <a:r>
              <a:rPr lang="en-US" b="1" dirty="0">
                <a:solidFill>
                  <a:srgbClr val="C00000"/>
                </a:solidFill>
                <a:latin typeface="Century Gothic" panose="020B0502020202020204" pitchFamily="34" charset="0"/>
              </a:rPr>
              <a:t>Kensworth CE Academy</a:t>
            </a:r>
          </a:p>
        </p:txBody>
      </p:sp>
      <p:sp>
        <p:nvSpPr>
          <p:cNvPr id="4" name="Rectangle 3">
            <a:extLst>
              <a:ext uri="{FF2B5EF4-FFF2-40B4-BE49-F238E27FC236}">
                <a16:creationId xmlns:a16="http://schemas.microsoft.com/office/drawing/2014/main" id="{D9F85D84-F467-9EE9-E6B8-1A8FC9BC0D61}"/>
              </a:ext>
            </a:extLst>
          </p:cNvPr>
          <p:cNvSpPr/>
          <p:nvPr/>
        </p:nvSpPr>
        <p:spPr>
          <a:xfrm>
            <a:off x="121023" y="208429"/>
            <a:ext cx="8901953" cy="6649571"/>
          </a:xfrm>
          <a:prstGeom prst="rect">
            <a:avLst/>
          </a:prstGeom>
          <a:noFill/>
          <a:ln w="38100" cmpd="dbl">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C00000"/>
              </a:solidFill>
            </a:endParaRPr>
          </a:p>
        </p:txBody>
      </p:sp>
      <p:pic>
        <p:nvPicPr>
          <p:cNvPr id="6" name="Picture 5">
            <a:extLst>
              <a:ext uri="{FF2B5EF4-FFF2-40B4-BE49-F238E27FC236}">
                <a16:creationId xmlns:a16="http://schemas.microsoft.com/office/drawing/2014/main" id="{7740DCBF-0D36-FE92-4D1C-31D37BB08A76}"/>
              </a:ext>
            </a:extLst>
          </p:cNvPr>
          <p:cNvPicPr>
            <a:picLocks noChangeAspect="1"/>
          </p:cNvPicPr>
          <p:nvPr/>
        </p:nvPicPr>
        <p:blipFill>
          <a:blip r:embed="rId2"/>
          <a:stretch>
            <a:fillRect/>
          </a:stretch>
        </p:blipFill>
        <p:spPr>
          <a:xfrm>
            <a:off x="262206" y="290664"/>
            <a:ext cx="390508" cy="558426"/>
          </a:xfrm>
          <a:prstGeom prst="rect">
            <a:avLst/>
          </a:prstGeom>
        </p:spPr>
      </p:pic>
      <p:sp>
        <p:nvSpPr>
          <p:cNvPr id="3" name="TextBox 2">
            <a:extLst>
              <a:ext uri="{FF2B5EF4-FFF2-40B4-BE49-F238E27FC236}">
                <a16:creationId xmlns:a16="http://schemas.microsoft.com/office/drawing/2014/main" id="{744C25E5-DF19-61DB-C0BE-DBE531FC3E37}"/>
              </a:ext>
            </a:extLst>
          </p:cNvPr>
          <p:cNvSpPr txBox="1"/>
          <p:nvPr/>
        </p:nvSpPr>
        <p:spPr>
          <a:xfrm>
            <a:off x="445478" y="1091196"/>
            <a:ext cx="8198778" cy="3970318"/>
          </a:xfrm>
          <a:prstGeom prst="rect">
            <a:avLst/>
          </a:prstGeom>
          <a:noFill/>
        </p:spPr>
        <p:txBody>
          <a:bodyPr wrap="square" rtlCol="0">
            <a:spAutoFit/>
          </a:bodyPr>
          <a:lstStyle/>
          <a:p>
            <a:r>
              <a:rPr lang="en-US" sz="2800" b="1" dirty="0">
                <a:latin typeface="Century Gothic" panose="020B0502020202020204" pitchFamily="34" charset="0"/>
              </a:rPr>
              <a:t>Website</a:t>
            </a:r>
          </a:p>
          <a:p>
            <a:endParaRPr lang="en-US" sz="2800" b="1" dirty="0">
              <a:latin typeface="Century Gothic" panose="020B0502020202020204" pitchFamily="34" charset="0"/>
            </a:endParaRPr>
          </a:p>
          <a:p>
            <a:r>
              <a:rPr lang="en-GB" sz="2800" dirty="0">
                <a:latin typeface="Century Gothic" panose="020B0502020202020204" pitchFamily="34" charset="0"/>
              </a:rPr>
              <a:t>Finally, our class page on the school’s website is the place to go to find out information about our class.</a:t>
            </a:r>
          </a:p>
          <a:p>
            <a:endParaRPr lang="en-GB" sz="2800" dirty="0">
              <a:latin typeface="Century Gothic" panose="020B0502020202020204" pitchFamily="34" charset="0"/>
            </a:endParaRPr>
          </a:p>
          <a:p>
            <a:r>
              <a:rPr lang="en-GB" sz="2800" dirty="0">
                <a:hlinkClick r:id="rId3"/>
              </a:rPr>
              <a:t>Oak Class - Years 3 and 4 | Kensworth CE Academy (kensworthacademy.co.uk)</a:t>
            </a:r>
            <a:endParaRPr lang="en-GB" sz="2800" dirty="0">
              <a:latin typeface="Century Gothic" panose="020B0502020202020204" pitchFamily="34" charset="0"/>
            </a:endParaRPr>
          </a:p>
          <a:p>
            <a:endParaRPr lang="en-US" sz="2800" dirty="0">
              <a:latin typeface="Century Gothic" panose="020B0502020202020204" pitchFamily="34" charset="0"/>
            </a:endParaRPr>
          </a:p>
        </p:txBody>
      </p:sp>
    </p:spTree>
    <p:extLst>
      <p:ext uri="{BB962C8B-B14F-4D97-AF65-F5344CB8AC3E}">
        <p14:creationId xmlns:p14="http://schemas.microsoft.com/office/powerpoint/2010/main" val="40926618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Box 20">
            <a:extLst>
              <a:ext uri="{FF2B5EF4-FFF2-40B4-BE49-F238E27FC236}">
                <a16:creationId xmlns:a16="http://schemas.microsoft.com/office/drawing/2014/main" id="{C1F19035-AC77-E64F-AFCD-D75BE4602166}"/>
              </a:ext>
            </a:extLst>
          </p:cNvPr>
          <p:cNvSpPr txBox="1"/>
          <p:nvPr/>
        </p:nvSpPr>
        <p:spPr>
          <a:xfrm>
            <a:off x="717871" y="385211"/>
            <a:ext cx="2876108" cy="369332"/>
          </a:xfrm>
          <a:prstGeom prst="rect">
            <a:avLst/>
          </a:prstGeom>
          <a:noFill/>
        </p:spPr>
        <p:txBody>
          <a:bodyPr wrap="none" rtlCol="0">
            <a:spAutoFit/>
          </a:bodyPr>
          <a:lstStyle/>
          <a:p>
            <a:r>
              <a:rPr lang="en-US" b="1" dirty="0">
                <a:solidFill>
                  <a:srgbClr val="C00000"/>
                </a:solidFill>
                <a:latin typeface="Century Gothic" panose="020B0502020202020204" pitchFamily="34" charset="0"/>
              </a:rPr>
              <a:t>Kensworth CE Academy</a:t>
            </a:r>
          </a:p>
        </p:txBody>
      </p:sp>
      <p:sp>
        <p:nvSpPr>
          <p:cNvPr id="4" name="Rectangle 3">
            <a:extLst>
              <a:ext uri="{FF2B5EF4-FFF2-40B4-BE49-F238E27FC236}">
                <a16:creationId xmlns:a16="http://schemas.microsoft.com/office/drawing/2014/main" id="{D9F85D84-F467-9EE9-E6B8-1A8FC9BC0D61}"/>
              </a:ext>
            </a:extLst>
          </p:cNvPr>
          <p:cNvSpPr/>
          <p:nvPr/>
        </p:nvSpPr>
        <p:spPr>
          <a:xfrm>
            <a:off x="121023" y="208429"/>
            <a:ext cx="8901953" cy="6649571"/>
          </a:xfrm>
          <a:prstGeom prst="rect">
            <a:avLst/>
          </a:prstGeom>
          <a:noFill/>
          <a:ln w="38100" cmpd="dbl">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C00000"/>
              </a:solidFill>
            </a:endParaRPr>
          </a:p>
        </p:txBody>
      </p:sp>
      <p:pic>
        <p:nvPicPr>
          <p:cNvPr id="6" name="Picture 5">
            <a:extLst>
              <a:ext uri="{FF2B5EF4-FFF2-40B4-BE49-F238E27FC236}">
                <a16:creationId xmlns:a16="http://schemas.microsoft.com/office/drawing/2014/main" id="{7740DCBF-0D36-FE92-4D1C-31D37BB08A76}"/>
              </a:ext>
            </a:extLst>
          </p:cNvPr>
          <p:cNvPicPr>
            <a:picLocks noChangeAspect="1"/>
          </p:cNvPicPr>
          <p:nvPr/>
        </p:nvPicPr>
        <p:blipFill>
          <a:blip r:embed="rId2"/>
          <a:stretch>
            <a:fillRect/>
          </a:stretch>
        </p:blipFill>
        <p:spPr>
          <a:xfrm>
            <a:off x="262206" y="290664"/>
            <a:ext cx="390508" cy="558426"/>
          </a:xfrm>
          <a:prstGeom prst="rect">
            <a:avLst/>
          </a:prstGeom>
        </p:spPr>
      </p:pic>
      <p:sp>
        <p:nvSpPr>
          <p:cNvPr id="2" name="TextBox 1">
            <a:extLst>
              <a:ext uri="{FF2B5EF4-FFF2-40B4-BE49-F238E27FC236}">
                <a16:creationId xmlns:a16="http://schemas.microsoft.com/office/drawing/2014/main" id="{F12279B7-5424-FE3A-F960-D1DED29DE740}"/>
              </a:ext>
            </a:extLst>
          </p:cNvPr>
          <p:cNvSpPr txBox="1"/>
          <p:nvPr/>
        </p:nvSpPr>
        <p:spPr>
          <a:xfrm>
            <a:off x="1165221" y="2501101"/>
            <a:ext cx="7280688" cy="3231654"/>
          </a:xfrm>
          <a:prstGeom prst="rect">
            <a:avLst/>
          </a:prstGeom>
          <a:noFill/>
        </p:spPr>
        <p:txBody>
          <a:bodyPr wrap="square" rtlCol="0">
            <a:spAutoFit/>
          </a:bodyPr>
          <a:lstStyle/>
          <a:p>
            <a:pPr algn="ctr"/>
            <a:r>
              <a:rPr lang="en-GB" sz="6000" b="1" dirty="0">
                <a:latin typeface="Century Gothic" panose="020B0502020202020204" pitchFamily="34" charset="0"/>
              </a:rPr>
              <a:t>Any questions?</a:t>
            </a:r>
          </a:p>
          <a:p>
            <a:pPr algn="ctr"/>
            <a:endParaRPr lang="en-GB" sz="6000" b="1" dirty="0">
              <a:latin typeface="Century Gothic" panose="020B0502020202020204" pitchFamily="34" charset="0"/>
            </a:endParaRPr>
          </a:p>
          <a:p>
            <a:pPr algn="ctr"/>
            <a:r>
              <a:rPr lang="en-GB" sz="2800" dirty="0">
                <a:latin typeface="Century Gothic" panose="020B0502020202020204" pitchFamily="34" charset="0"/>
              </a:rPr>
              <a:t>A copy of these slides will be emailed out to you and are available on our website under the </a:t>
            </a:r>
            <a:r>
              <a:rPr lang="en-GB" sz="2800" dirty="0">
                <a:latin typeface="Century Gothic" panose="020B0502020202020204" pitchFamily="34" charset="0"/>
                <a:hlinkClick r:id="rId3"/>
              </a:rPr>
              <a:t>Parents</a:t>
            </a:r>
            <a:r>
              <a:rPr lang="en-GB" sz="2800" dirty="0">
                <a:latin typeface="Century Gothic" panose="020B0502020202020204" pitchFamily="34" charset="0"/>
              </a:rPr>
              <a:t> section.</a:t>
            </a:r>
          </a:p>
        </p:txBody>
      </p:sp>
    </p:spTree>
    <p:extLst>
      <p:ext uri="{BB962C8B-B14F-4D97-AF65-F5344CB8AC3E}">
        <p14:creationId xmlns:p14="http://schemas.microsoft.com/office/powerpoint/2010/main" val="147749544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80A8CF1A-EDFD-6740-AA32-BFDA91291F10}" vid="{9FCC7BCF-2DEE-C348-BF2D-BAE5D3BE6F62}"/>
    </a:ext>
  </a:extLst>
</a:theme>
</file>

<file path=docProps/app.xml><?xml version="1.0" encoding="utf-8"?>
<Properties xmlns="http://schemas.openxmlformats.org/officeDocument/2006/extended-properties" xmlns:vt="http://schemas.openxmlformats.org/officeDocument/2006/docPropsVTypes">
  <Template>Office Theme</Template>
  <TotalTime>253</TotalTime>
  <Words>1110</Words>
  <Application>Microsoft Office PowerPoint</Application>
  <PresentationFormat>On-screen Show (4:3)</PresentationFormat>
  <Paragraphs>105</Paragraphs>
  <Slides>16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Calibri</vt:lpstr>
      <vt:lpstr>Calibri Light</vt:lpstr>
      <vt:lpstr>Century Gothic</vt:lpstr>
      <vt:lpstr>Open-Sans</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Sarah Dryden</dc:creator>
  <cp:lastModifiedBy>Natasha Yesinkas</cp:lastModifiedBy>
  <cp:revision>15</cp:revision>
  <dcterms:created xsi:type="dcterms:W3CDTF">2023-09-10T13:45:14Z</dcterms:created>
  <dcterms:modified xsi:type="dcterms:W3CDTF">2025-11-13T18:35:13Z</dcterms:modified>
</cp:coreProperties>
</file>