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3CC33"/>
    <a:srgbClr val="00F200"/>
    <a:srgbClr val="00CC00"/>
    <a:srgbClr val="66FF99"/>
    <a:srgbClr val="00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66" d="100"/>
          <a:sy n="66" d="100"/>
        </p:scale>
        <p:origin x="1508" y="3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4899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24016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35738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6432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7209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6047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408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502329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77644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48055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9160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76F36-B5B1-49EC-AA2A-B9C82122B16A}" type="datetimeFigureOut">
              <a:rPr lang="en-GB" smtClean="0"/>
              <a:t>24/03/2026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9F67DA-C731-41CB-99ED-1044CA19207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88931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33CC3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380082" y="2936300"/>
            <a:ext cx="3163367" cy="2482451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English (Herts for Learning)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Travel Leaflets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Poetry: Haiku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Narrative: Fables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  <a:ea typeface="Cascadia Code" panose="020B0609020000020004" pitchFamily="49" charset="0"/>
                <a:cs typeface="Cascadia Code" panose="020B0609020000020004" pitchFamily="49" charset="0"/>
              </a:rPr>
              <a:t>Nelson Handwriting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  <a:ea typeface="Cascadia Code" panose="020B0609020000020004" pitchFamily="49" charset="0"/>
              <a:cs typeface="Cascadia Code" panose="020B0609020000020004" pitchFamily="49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  <a:ea typeface="Cascadia Code" panose="020B0609020000020004" pitchFamily="49" charset="0"/>
                <a:cs typeface="Cascadia Code" panose="020B0609020000020004" pitchFamily="49" charset="0"/>
              </a:rPr>
              <a:t>Spelling Shed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  <a:ea typeface="Cascadia Code" panose="020B0609020000020004" pitchFamily="49" charset="0"/>
              <a:cs typeface="Cascadia Code" panose="020B0609020000020004" pitchFamily="49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  <a:ea typeface="Cascadia Code" panose="020B0609020000020004" pitchFamily="49" charset="0"/>
                <a:cs typeface="Cascadia Code" panose="020B0609020000020004" pitchFamily="49" charset="0"/>
              </a:rPr>
              <a:t>Literacy Gold</a:t>
            </a:r>
          </a:p>
          <a:p>
            <a:pPr algn="ctr"/>
            <a:endParaRPr lang="en-GB" sz="1200" b="1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5952" y="4337258"/>
            <a:ext cx="3061284" cy="1395998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Science (Kapow)</a:t>
            </a:r>
          </a:p>
          <a:p>
            <a:endParaRPr lang="en-GB" sz="14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Energy-Electricity and Circuits (1)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Making Connections (2)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6729753" y="5518413"/>
            <a:ext cx="3024336" cy="125288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Computing (Purple Mash)</a:t>
            </a:r>
          </a:p>
          <a:p>
            <a:pPr algn="ctr"/>
            <a:endParaRPr lang="en-GB" sz="15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pPr algn="ctr"/>
            <a:endParaRPr lang="en-GB" sz="15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pPr algn="ctr"/>
            <a:endParaRPr lang="en-GB" sz="1200" b="1" u="sng" dirty="0">
              <a:solidFill>
                <a:schemeClr val="tx1"/>
              </a:solidFill>
              <a:latin typeface="+mj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739600" y="2399056"/>
            <a:ext cx="3037939" cy="120038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Art/Design Technology (Kapow)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Exploring tone, texture and proportion (1)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Electrical Systems: Poster (2)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8461" y="1314280"/>
            <a:ext cx="3024336" cy="1406849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Geography/History (Kapow)</a:t>
            </a:r>
          </a:p>
          <a:p>
            <a:r>
              <a:rPr lang="en-GB" sz="1300" b="1" dirty="0">
                <a:solidFill>
                  <a:schemeClr val="tx1"/>
                </a:solidFill>
                <a:latin typeface="Grammarsaurus" pitchFamily="2" charset="0"/>
              </a:rPr>
              <a:t>Why did the Romans invade and settle in Britain? (1)</a:t>
            </a:r>
          </a:p>
          <a:p>
            <a:endParaRPr lang="en-GB" sz="13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300" b="1" dirty="0">
                <a:solidFill>
                  <a:schemeClr val="tx1"/>
                </a:solidFill>
                <a:latin typeface="Grammarsaurus" pitchFamily="2" charset="0"/>
              </a:rPr>
              <a:t>Why are rainforests important to us? (2)</a:t>
            </a:r>
          </a:p>
        </p:txBody>
      </p:sp>
      <p:sp>
        <p:nvSpPr>
          <p:cNvPr id="12" name="Rectangle 11"/>
          <p:cNvSpPr/>
          <p:nvPr/>
        </p:nvSpPr>
        <p:spPr>
          <a:xfrm>
            <a:off x="116145" y="121428"/>
            <a:ext cx="3048969" cy="990343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Music – Charanga</a:t>
            </a:r>
          </a:p>
          <a:p>
            <a:endParaRPr lang="en-GB" sz="1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PBuzz</a:t>
            </a: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Glockenspiel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GB" sz="1200" dirty="0">
              <a:solidFill>
                <a:schemeClr val="tx1"/>
              </a:solidFill>
              <a:latin typeface="SassoonPrimaryInfant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3380082" y="5553647"/>
            <a:ext cx="3180899" cy="1182412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French (Kapow)</a:t>
            </a:r>
          </a:p>
          <a:p>
            <a:pPr algn="ctr"/>
            <a:endParaRPr lang="en-GB" sz="15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400" b="1" dirty="0">
                <a:solidFill>
                  <a:schemeClr val="tx1"/>
                </a:solidFill>
                <a:effectLst/>
                <a:latin typeface="Grammarsauru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 a French Classroom</a:t>
            </a:r>
          </a:p>
          <a:p>
            <a:r>
              <a:rPr lang="en-GB" sz="1400" b="1" dirty="0">
                <a:effectLst/>
                <a:latin typeface="Grammarsauru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-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Bon Appetit</a:t>
            </a:r>
            <a:endParaRPr lang="en-GB" sz="1400" b="1" dirty="0">
              <a:effectLst/>
              <a:latin typeface="Grammarsaurus" pitchFamily="2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800" dirty="0">
              <a:effectLst/>
              <a:latin typeface="Century Gothic" panose="020B05020202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6739596" y="1274721"/>
            <a:ext cx="3014493" cy="992819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PSHE (JIGSAW)</a:t>
            </a:r>
          </a:p>
          <a:p>
            <a:pPr algn="ctr"/>
            <a:endParaRPr lang="en-GB" sz="1500" b="1" u="sng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Relationships</a:t>
            </a: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Changing Me</a:t>
            </a:r>
          </a:p>
          <a:p>
            <a:pPr algn="ctr"/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pPr algn="ctr"/>
            <a:endParaRPr lang="en-GB" sz="1200" b="1" u="sng" dirty="0">
              <a:solidFill>
                <a:schemeClr val="tx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6739596" y="171621"/>
            <a:ext cx="3024336" cy="1003438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P.E</a:t>
            </a: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Cricket</a:t>
            </a: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Rounders</a:t>
            </a: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Athletics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6708766" y="3699101"/>
            <a:ext cx="3024336" cy="1719650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R.E- UC and Local Agreed Syllabus</a:t>
            </a: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For Christians, what was the impact of Pentecost? (1)</a:t>
            </a:r>
          </a:p>
          <a:p>
            <a:endParaRPr lang="en-GB" sz="1500" b="1" dirty="0">
              <a:solidFill>
                <a:schemeClr val="tx1"/>
              </a:solidFill>
              <a:latin typeface="Grammarsaurus" pitchFamily="2" charset="0"/>
            </a:endParaRPr>
          </a:p>
          <a:p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How is faith expressed in Sikh communities and traditions? (2)</a:t>
            </a:r>
          </a:p>
          <a:p>
            <a:pPr algn="l" rtl="0" fontAlgn="base"/>
            <a:endParaRPr lang="en-GB" sz="1200" b="1" dirty="0">
              <a:solidFill>
                <a:schemeClr val="tx1"/>
              </a:solidFill>
              <a:latin typeface="Grammarsaurus" pitchFamily="2" charset="0"/>
            </a:endParaRPr>
          </a:p>
          <a:p>
            <a:pPr algn="l" rtl="0" fontAlgn="base"/>
            <a:endParaRPr lang="en-GB" sz="1200" b="1" i="0" dirty="0">
              <a:solidFill>
                <a:schemeClr val="tx1"/>
              </a:solidFill>
              <a:effectLst/>
              <a:latin typeface="Grammarsaurus" pitchFamily="2" charset="0"/>
            </a:endParaRPr>
          </a:p>
          <a:p>
            <a:pPr algn="l" rtl="0" fontAlgn="base"/>
            <a:endParaRPr lang="en-GB" sz="1200" b="1" dirty="0">
              <a:solidFill>
                <a:schemeClr val="tx1"/>
              </a:solidFill>
              <a:latin typeface="Grammarsaurus" pitchFamily="2" charset="0"/>
            </a:endParaRPr>
          </a:p>
          <a:p>
            <a:pPr algn="l" rtl="0" fontAlgn="base"/>
            <a:r>
              <a:rPr lang="en-GB" sz="1500" b="1" i="0" dirty="0">
                <a:solidFill>
                  <a:schemeClr val="tx1"/>
                </a:solidFill>
                <a:effectLst/>
                <a:latin typeface="Grammarsaurus" pitchFamily="2" charset="0"/>
              </a:rPr>
              <a:t>Coding</a:t>
            </a:r>
          </a:p>
          <a:p>
            <a:pPr algn="l" rtl="0" fontAlgn="base"/>
            <a:r>
              <a:rPr lang="en-GB" sz="1500" b="1" dirty="0">
                <a:solidFill>
                  <a:schemeClr val="tx1"/>
                </a:solidFill>
                <a:latin typeface="Grammarsaurus" pitchFamily="2" charset="0"/>
              </a:rPr>
              <a:t>Presentations</a:t>
            </a:r>
          </a:p>
          <a:p>
            <a:pPr algn="l" rtl="0" fontAlgn="base"/>
            <a:r>
              <a:rPr lang="en-GB" sz="1500" b="1" i="0" dirty="0">
                <a:solidFill>
                  <a:schemeClr val="tx1"/>
                </a:solidFill>
                <a:effectLst/>
                <a:latin typeface="Grammarsaurus" pitchFamily="2" charset="0"/>
              </a:rPr>
              <a:t>Spreadsheets</a:t>
            </a:r>
          </a:p>
          <a:p>
            <a:pPr algn="l" rtl="0" fontAlgn="base"/>
            <a:endParaRPr lang="en-GB" sz="1200" b="1" i="0" dirty="0">
              <a:solidFill>
                <a:schemeClr val="tx1"/>
              </a:solidFill>
              <a:effectLst/>
              <a:latin typeface="Grammarsaurus" pitchFamily="2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3593" y="2858393"/>
            <a:ext cx="3024336" cy="1395998"/>
          </a:xfrm>
          <a:prstGeom prst="rect">
            <a:avLst/>
          </a:prstGeom>
          <a:solidFill>
            <a:schemeClr val="bg1"/>
          </a:solidFill>
          <a:ln>
            <a:solidFill>
              <a:schemeClr val="accent3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sz="1500" b="1" u="sng" dirty="0">
                <a:solidFill>
                  <a:schemeClr val="tx1"/>
                </a:solidFill>
                <a:latin typeface="Grammarsaurus" pitchFamily="2" charset="0"/>
              </a:rPr>
              <a:t>Maths (White Rose)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Time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Money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Decimals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Shape</a:t>
            </a:r>
          </a:p>
          <a:p>
            <a:r>
              <a:rPr lang="en-GB" sz="1400" b="1" dirty="0">
                <a:solidFill>
                  <a:schemeClr val="tx1"/>
                </a:solidFill>
                <a:latin typeface="Grammarsaurus" pitchFamily="2" charset="0"/>
              </a:rPr>
              <a:t>Statistics</a:t>
            </a:r>
          </a:p>
          <a:p>
            <a:endParaRPr lang="en-GB" sz="1400" b="1" dirty="0">
              <a:solidFill>
                <a:schemeClr val="tx1"/>
              </a:solidFill>
              <a:latin typeface="Grammarsaurus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4851" y="171620"/>
            <a:ext cx="3165002" cy="266700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3814378" y="878968"/>
            <a:ext cx="230425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>
                <a:solidFill>
                  <a:schemeClr val="bg1"/>
                </a:solidFill>
                <a:latin typeface="Grammarsaurus" pitchFamily="2" charset="0"/>
              </a:rPr>
              <a:t>Oak Class </a:t>
            </a:r>
          </a:p>
          <a:p>
            <a:pPr algn="ctr"/>
            <a:endParaRPr lang="en-GB" sz="2000" b="1" dirty="0">
              <a:solidFill>
                <a:schemeClr val="bg1"/>
              </a:solidFill>
              <a:latin typeface="Grammarsaurus" pitchFamily="2" charset="0"/>
            </a:endParaRPr>
          </a:p>
          <a:p>
            <a:pPr algn="ctr"/>
            <a:r>
              <a:rPr lang="en-GB" sz="2000" b="1" dirty="0">
                <a:solidFill>
                  <a:schemeClr val="bg1"/>
                </a:solidFill>
                <a:latin typeface="Grammarsaurus" pitchFamily="2" charset="0"/>
              </a:rPr>
              <a:t>Summer Term 2026</a:t>
            </a:r>
          </a:p>
          <a:p>
            <a:endParaRPr lang="en-GB" sz="20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148267" y="5805264"/>
            <a:ext cx="3048969" cy="969496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1500" b="1" u="sng" dirty="0">
                <a:latin typeface="Grammarsaurus" pitchFamily="2" charset="0"/>
              </a:rPr>
              <a:t>Class Reader:</a:t>
            </a:r>
          </a:p>
          <a:p>
            <a:r>
              <a:rPr lang="en-GB" sz="1400" b="1" dirty="0">
                <a:latin typeface="Century Gothic" panose="020B0502020202020204" pitchFamily="34" charset="0"/>
              </a:rPr>
              <a:t>Why the Whales Came by Michael Morpurgo</a:t>
            </a:r>
          </a:p>
          <a:p>
            <a:endParaRPr lang="en-GB" sz="1400" b="1" u="sng" dirty="0"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637402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1985</TotalTime>
  <Words>183</Words>
  <Application>Microsoft Office PowerPoint</Application>
  <PresentationFormat>A4 Paper (210x297 mm)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Arial</vt:lpstr>
      <vt:lpstr>Calibri</vt:lpstr>
      <vt:lpstr>Century Gothic</vt:lpstr>
      <vt:lpstr>Grammarsaurus</vt:lpstr>
      <vt:lpstr>SassoonPrimaryInfant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Staff User</dc:creator>
  <cp:lastModifiedBy>Natasha Yesinkas</cp:lastModifiedBy>
  <cp:revision>92</cp:revision>
  <cp:lastPrinted>2020-01-13T10:23:20Z</cp:lastPrinted>
  <dcterms:created xsi:type="dcterms:W3CDTF">2018-11-26T09:46:12Z</dcterms:created>
  <dcterms:modified xsi:type="dcterms:W3CDTF">2026-03-24T17:58:49Z</dcterms:modified>
</cp:coreProperties>
</file>